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4"/>
  </p:handoutMasterIdLst>
  <p:sldIdLst>
    <p:sldId id="256" r:id="rId2"/>
    <p:sldId id="261" r:id="rId3"/>
    <p:sldId id="268" r:id="rId4"/>
    <p:sldId id="269" r:id="rId5"/>
    <p:sldId id="270" r:id="rId6"/>
    <p:sldId id="271" r:id="rId7"/>
    <p:sldId id="272" r:id="rId8"/>
    <p:sldId id="267" r:id="rId9"/>
    <p:sldId id="262" r:id="rId10"/>
    <p:sldId id="263" r:id="rId11"/>
    <p:sldId id="273" r:id="rId12"/>
    <p:sldId id="265" r:id="rId13"/>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2" d="100"/>
          <a:sy n="92" d="100"/>
        </p:scale>
        <p:origin x="86" y="6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169172E8-9702-48EA-AE7C-E36D5C2A1FCC}" type="datetimeFigureOut">
              <a:rPr lang="en-US" smtClean="0"/>
              <a:t>7/14/2018</a:t>
            </a:fld>
            <a:endParaRPr lang="en-US"/>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D21E63-D004-4F02-B247-BBA6E02F25C8}" type="slidenum">
              <a:rPr lang="en-US" smtClean="0"/>
              <a:t>‹#›</a:t>
            </a:fld>
            <a:endParaRPr lang="en-US"/>
          </a:p>
        </p:txBody>
      </p:sp>
    </p:spTree>
    <p:extLst>
      <p:ext uri="{BB962C8B-B14F-4D97-AF65-F5344CB8AC3E}">
        <p14:creationId xmlns:p14="http://schemas.microsoft.com/office/powerpoint/2010/main" val="3792547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7/14/2018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645459"/>
            <a:ext cx="8915399" cy="3206765"/>
          </a:xfrm>
        </p:spPr>
        <p:txBody>
          <a:bodyPr>
            <a:normAutofit/>
          </a:bodyPr>
          <a:lstStyle/>
          <a:p>
            <a:pPr algn="ctr"/>
            <a:r>
              <a:rPr lang="en-US" sz="6600" b="1" dirty="0"/>
              <a:t>Cost of Disobedience</a:t>
            </a:r>
          </a:p>
        </p:txBody>
      </p:sp>
      <p:sp>
        <p:nvSpPr>
          <p:cNvPr id="3" name="Subtitle 2"/>
          <p:cNvSpPr>
            <a:spLocks noGrp="1"/>
          </p:cNvSpPr>
          <p:nvPr>
            <p:ph type="subTitle" idx="1"/>
          </p:nvPr>
        </p:nvSpPr>
        <p:spPr>
          <a:xfrm>
            <a:off x="2406333" y="4443892"/>
            <a:ext cx="8915399" cy="1126283"/>
          </a:xfrm>
        </p:spPr>
        <p:txBody>
          <a:bodyPr>
            <a:normAutofit/>
          </a:bodyPr>
          <a:lstStyle/>
          <a:p>
            <a:pPr algn="ctr"/>
            <a:r>
              <a:rPr lang="en-US" sz="3200" b="1" dirty="0"/>
              <a:t>July 15, 2018</a:t>
            </a:r>
          </a:p>
        </p:txBody>
      </p:sp>
    </p:spTree>
    <p:extLst>
      <p:ext uri="{BB962C8B-B14F-4D97-AF65-F5344CB8AC3E}">
        <p14:creationId xmlns:p14="http://schemas.microsoft.com/office/powerpoint/2010/main" val="34030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4" presetClass="entr" presetSubtype="1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4400" b="1" dirty="0"/>
              <a:t>What is Our Responsibility?</a:t>
            </a:r>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Called out of darkness, live in His light </a:t>
            </a:r>
            <a:r>
              <a:rPr lang="en-US" sz="2800" b="1" i="1" dirty="0"/>
              <a:t>1 Pet 2:9</a:t>
            </a:r>
            <a:endParaRPr lang="en-US" sz="2800" dirty="0"/>
          </a:p>
          <a:p>
            <a:r>
              <a:rPr lang="en-US" sz="2800" dirty="0"/>
              <a:t>No longer to live for ourselves but for Him </a:t>
            </a:r>
            <a:r>
              <a:rPr lang="en-US" sz="2800" b="1" i="1" dirty="0"/>
              <a:t>2 </a:t>
            </a:r>
            <a:r>
              <a:rPr lang="en-US" sz="2800" b="1" i="1" dirty="0" err="1"/>
              <a:t>Cor</a:t>
            </a:r>
            <a:r>
              <a:rPr lang="en-US" sz="2800" b="1" i="1" dirty="0"/>
              <a:t> 5:15</a:t>
            </a:r>
            <a:endParaRPr lang="en-US" sz="2800" dirty="0"/>
          </a:p>
          <a:p>
            <a:r>
              <a:rPr lang="en-US" sz="2800" dirty="0"/>
              <a:t>Dead, lives are hidden with Christ in God </a:t>
            </a:r>
            <a:r>
              <a:rPr lang="en-US" sz="2800" b="1" i="1" dirty="0"/>
              <a:t>Col 3:3</a:t>
            </a:r>
            <a:endParaRPr lang="en-US" sz="2800" dirty="0"/>
          </a:p>
          <a:p>
            <a:r>
              <a:rPr lang="en-US" sz="2800" dirty="0"/>
              <a:t>Not our own, were bought at a price </a:t>
            </a:r>
            <a:r>
              <a:rPr lang="en-US" sz="2800" b="1" i="1" dirty="0"/>
              <a:t>1 </a:t>
            </a:r>
            <a:r>
              <a:rPr lang="en-US" sz="2800" b="1" i="1" dirty="0" err="1"/>
              <a:t>Cor</a:t>
            </a:r>
            <a:r>
              <a:rPr lang="en-US" sz="2800" b="1" i="1" dirty="0"/>
              <a:t> 6:19-20</a:t>
            </a:r>
            <a:endParaRPr lang="en-US" sz="2800" dirty="0"/>
          </a:p>
          <a:p>
            <a:r>
              <a:rPr lang="en-US" sz="2800" dirty="0"/>
              <a:t>We must be obedient to Him as Lord  </a:t>
            </a:r>
            <a:r>
              <a:rPr lang="en-US" sz="2800" b="1" i="1" dirty="0"/>
              <a:t>Matt 7:21-23</a:t>
            </a:r>
            <a:endParaRPr lang="en-US" sz="2800" dirty="0"/>
          </a:p>
          <a:p>
            <a:r>
              <a:rPr lang="en-US" sz="2800" dirty="0"/>
              <a:t>We have yielded our rights to Him</a:t>
            </a:r>
          </a:p>
          <a:p>
            <a:r>
              <a:rPr lang="en-US" sz="2800" dirty="0"/>
              <a:t>A disciple is obedient to God’s commands</a:t>
            </a:r>
          </a:p>
          <a:p>
            <a:pPr marL="0" indent="0">
              <a:buNone/>
            </a:pPr>
            <a:endParaRPr lang="en-US" sz="2800" dirty="0"/>
          </a:p>
          <a:p>
            <a:pPr marL="0" indent="0">
              <a:buNone/>
            </a:pPr>
            <a:endParaRPr lang="en-US" sz="2800" dirty="0"/>
          </a:p>
          <a:p>
            <a:pPr marL="514350" indent="-514350">
              <a:buAutoNum type="arabicPeriod"/>
            </a:pPr>
            <a:endParaRPr lang="en-US" sz="2800" dirty="0"/>
          </a:p>
          <a:p>
            <a:pPr marL="514350" indent="-514350">
              <a:buFont typeface="+mj-lt"/>
              <a:buAutoNum type="arabicPeriod"/>
            </a:pPr>
            <a:endParaRPr lang="en-US" sz="2800" dirty="0"/>
          </a:p>
        </p:txBody>
      </p:sp>
    </p:spTree>
    <p:extLst>
      <p:ext uri="{BB962C8B-B14F-4D97-AF65-F5344CB8AC3E}">
        <p14:creationId xmlns:p14="http://schemas.microsoft.com/office/powerpoint/2010/main" val="185597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408791"/>
            <a:ext cx="9810974" cy="1316017"/>
          </a:xfrm>
        </p:spPr>
        <p:txBody>
          <a:bodyPr>
            <a:normAutofit fontScale="90000"/>
          </a:bodyPr>
          <a:lstStyle/>
          <a:p>
            <a:pPr algn="ctr"/>
            <a:r>
              <a:rPr lang="en-US" sz="4400" b="1" dirty="0"/>
              <a:t>What are the Consequences </a:t>
            </a:r>
            <a:br>
              <a:rPr lang="en-US" sz="4400" b="1" dirty="0"/>
            </a:br>
            <a:r>
              <a:rPr lang="en-US" sz="4400" b="1" dirty="0"/>
              <a:t>of Disobedience?</a:t>
            </a:r>
          </a:p>
        </p:txBody>
      </p:sp>
      <p:sp>
        <p:nvSpPr>
          <p:cNvPr id="3" name="Content Placeholder 2"/>
          <p:cNvSpPr>
            <a:spLocks noGrp="1"/>
          </p:cNvSpPr>
          <p:nvPr>
            <p:ph idx="1"/>
          </p:nvPr>
        </p:nvSpPr>
        <p:spPr>
          <a:xfrm>
            <a:off x="1882588" y="1724809"/>
            <a:ext cx="9611598" cy="4450080"/>
          </a:xfrm>
        </p:spPr>
        <p:txBody>
          <a:bodyPr>
            <a:noAutofit/>
          </a:bodyPr>
          <a:lstStyle/>
          <a:p>
            <a:r>
              <a:rPr lang="en-US" sz="2800" dirty="0"/>
              <a:t>When she said no, she lost it all</a:t>
            </a:r>
          </a:p>
          <a:p>
            <a:r>
              <a:rPr lang="en-US" sz="2800" dirty="0"/>
              <a:t>She is removed as queen</a:t>
            </a:r>
          </a:p>
          <a:p>
            <a:r>
              <a:rPr lang="en-US" sz="2800" dirty="0"/>
              <a:t>What do we stand to lose through disobedience?</a:t>
            </a:r>
          </a:p>
          <a:p>
            <a:r>
              <a:rPr lang="en-US" sz="2800" dirty="0"/>
              <a:t>Miss out on blessings of God</a:t>
            </a:r>
          </a:p>
          <a:p>
            <a:r>
              <a:rPr lang="en-US" sz="2800" dirty="0"/>
              <a:t>Lose our position</a:t>
            </a:r>
          </a:p>
          <a:p>
            <a:r>
              <a:rPr lang="en-US" sz="2800" dirty="0"/>
              <a:t>Finds someone else to fulfill your mission </a:t>
            </a:r>
          </a:p>
          <a:p>
            <a:r>
              <a:rPr lang="en-US" sz="2800" dirty="0"/>
              <a:t>What impact does our behavior have on others?</a:t>
            </a:r>
          </a:p>
          <a:p>
            <a:r>
              <a:rPr lang="en-US" sz="2800" dirty="0"/>
              <a:t>Lord, help us to obey you this week!</a:t>
            </a:r>
          </a:p>
          <a:p>
            <a:pPr marL="0" indent="0">
              <a:buNone/>
            </a:pPr>
            <a:endParaRPr lang="en-US" sz="2800" dirty="0"/>
          </a:p>
          <a:p>
            <a:pPr marL="0" indent="0">
              <a:buNone/>
            </a:pPr>
            <a:endParaRPr lang="en-US" sz="2800" dirty="0"/>
          </a:p>
          <a:p>
            <a:pPr marL="514350" indent="-514350">
              <a:buAutoNum type="arabicPeriod"/>
            </a:pPr>
            <a:endParaRPr lang="en-US" sz="2800" dirty="0"/>
          </a:p>
          <a:p>
            <a:pPr marL="514350" indent="-514350">
              <a:buFont typeface="+mj-lt"/>
              <a:buAutoNum type="arabicPeriod"/>
            </a:pPr>
            <a:endParaRPr lang="en-US" sz="2800" dirty="0"/>
          </a:p>
        </p:txBody>
      </p:sp>
    </p:spTree>
    <p:extLst>
      <p:ext uri="{BB962C8B-B14F-4D97-AF65-F5344CB8AC3E}">
        <p14:creationId xmlns:p14="http://schemas.microsoft.com/office/powerpoint/2010/main" val="3769626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5400" b="1" dirty="0"/>
              <a:t>Conclusion</a:t>
            </a:r>
          </a:p>
        </p:txBody>
      </p:sp>
      <p:sp>
        <p:nvSpPr>
          <p:cNvPr id="3" name="Content Placeholder 2"/>
          <p:cNvSpPr>
            <a:spLocks noGrp="1"/>
          </p:cNvSpPr>
          <p:nvPr>
            <p:ph idx="1"/>
          </p:nvPr>
        </p:nvSpPr>
        <p:spPr>
          <a:xfrm>
            <a:off x="1979407" y="1724809"/>
            <a:ext cx="9810974" cy="4450080"/>
          </a:xfrm>
        </p:spPr>
        <p:txBody>
          <a:bodyPr>
            <a:noAutofit/>
          </a:bodyPr>
          <a:lstStyle/>
          <a:p>
            <a:r>
              <a:rPr lang="en-US" sz="2800" dirty="0"/>
              <a:t>Do you call Him both Savior and Lord?</a:t>
            </a:r>
          </a:p>
          <a:p>
            <a:r>
              <a:rPr lang="en-US" sz="2800" dirty="0"/>
              <a:t>How </a:t>
            </a:r>
            <a:r>
              <a:rPr lang="en-US" sz="2800"/>
              <a:t>can we </a:t>
            </a:r>
            <a:r>
              <a:rPr lang="en-US" sz="2800" dirty="0"/>
              <a:t>be obedient to God this week?</a:t>
            </a:r>
          </a:p>
          <a:p>
            <a:r>
              <a:rPr lang="en-US" sz="2800" dirty="0"/>
              <a:t>Ask the Holy Spirit for next steps and do what He says</a:t>
            </a:r>
          </a:p>
        </p:txBody>
      </p:sp>
    </p:spTree>
    <p:extLst>
      <p:ext uri="{BB962C8B-B14F-4D97-AF65-F5344CB8AC3E}">
        <p14:creationId xmlns:p14="http://schemas.microsoft.com/office/powerpoint/2010/main" val="259132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1:1-22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This is what happened during the time of Xerxes, the Xerxes who ruled over 127 provinces stretching from India to Cush: 2 At that time King Xerxes reigned from his royal throne in the citadel of Susa, 3 and in the third year of his reign he gave a banquet for all his nobles and officials. The military leaders of Persia and Media, the princes, and the nobles of the provinces were present. 4 For a full 180 days he displayed the vast wealth of his kingdom and the splendor and glory of his majesty. 5 When these days were over, the king gave a banquet, lasting seven days, in the enclosed garden of the king’s palace, for all the people from the least to the greatest who were in the citadel of Susa. 6 The garden had hangings</a:t>
            </a:r>
          </a:p>
        </p:txBody>
      </p:sp>
    </p:spTree>
    <p:extLst>
      <p:ext uri="{BB962C8B-B14F-4D97-AF65-F5344CB8AC3E}">
        <p14:creationId xmlns:p14="http://schemas.microsoft.com/office/powerpoint/2010/main" val="75474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1:1-22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of white and blue linen, fastened with cords of white linen and purple material to silver rings on marble pillars. There were couches of gold and silver on a mosaic pavement of porphyry, marble, mother-of-pearl and other costly stones. 7 Wine was served in goblets of gold, each one different from the other, and the royal wine was abundant, in keeping with the king’s liberality. 8 By the king’s command each guest was allowed to drink with no restrictions, for the king instructed all the wine stewards to serve each man what he wished. 9 Queen Vashti also gave a banquet for the women in the royal palace of King Xerxes. 10 On the seventh day, when King Xerxes was in high spirits from wine, he commanded the</a:t>
            </a:r>
          </a:p>
        </p:txBody>
      </p:sp>
    </p:spTree>
    <p:extLst>
      <p:ext uri="{BB962C8B-B14F-4D97-AF65-F5344CB8AC3E}">
        <p14:creationId xmlns:p14="http://schemas.microsoft.com/office/powerpoint/2010/main" val="2158317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1:1-22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seven eunuchs who served him—</a:t>
            </a:r>
            <a:r>
              <a:rPr lang="en-US" sz="2400" dirty="0" err="1"/>
              <a:t>Mehuman</a:t>
            </a:r>
            <a:r>
              <a:rPr lang="en-US" sz="2400" dirty="0"/>
              <a:t>, </a:t>
            </a:r>
            <a:r>
              <a:rPr lang="en-US" sz="2400" dirty="0" err="1"/>
              <a:t>Biztha</a:t>
            </a:r>
            <a:r>
              <a:rPr lang="en-US" sz="2400" dirty="0"/>
              <a:t>, </a:t>
            </a:r>
            <a:r>
              <a:rPr lang="en-US" sz="2400" dirty="0" err="1"/>
              <a:t>Harbona</a:t>
            </a:r>
            <a:r>
              <a:rPr lang="en-US" sz="2400" dirty="0"/>
              <a:t>, </a:t>
            </a:r>
            <a:r>
              <a:rPr lang="en-US" sz="2400" dirty="0" err="1"/>
              <a:t>Bigtha</a:t>
            </a:r>
            <a:r>
              <a:rPr lang="en-US" sz="2400" dirty="0"/>
              <a:t>, </a:t>
            </a:r>
            <a:r>
              <a:rPr lang="en-US" sz="2400" dirty="0" err="1"/>
              <a:t>Abagtha</a:t>
            </a:r>
            <a:r>
              <a:rPr lang="en-US" sz="2400" dirty="0"/>
              <a:t>, </a:t>
            </a:r>
            <a:r>
              <a:rPr lang="en-US" sz="2400" dirty="0" err="1"/>
              <a:t>Zethar</a:t>
            </a:r>
            <a:r>
              <a:rPr lang="en-US" sz="2400" dirty="0"/>
              <a:t> and </a:t>
            </a:r>
            <a:r>
              <a:rPr lang="en-US" sz="2400" dirty="0" err="1"/>
              <a:t>Karkas</a:t>
            </a:r>
            <a:r>
              <a:rPr lang="en-US" sz="2400" dirty="0"/>
              <a:t>— 11 to bring before him Queen Vashti, wearing her royal crown, in order to display her beauty to the people and nobles, for she was lovely to look at. 12 But when the attendants delivered the king’s command, Queen Vashti refused to come. Then the king became furious and burned with anger. 13 Since it was customary for the king to consult experts in matters of law and justice, he spoke with the wise men who understood the times 14 and were closest to the king—</a:t>
            </a:r>
            <a:r>
              <a:rPr lang="en-US" sz="2400" dirty="0" err="1"/>
              <a:t>Karshena</a:t>
            </a:r>
            <a:r>
              <a:rPr lang="en-US" sz="2400" dirty="0"/>
              <a:t>, </a:t>
            </a:r>
            <a:r>
              <a:rPr lang="en-US" sz="2400" dirty="0" err="1"/>
              <a:t>Shethar</a:t>
            </a:r>
            <a:r>
              <a:rPr lang="en-US" sz="2400" dirty="0"/>
              <a:t>, </a:t>
            </a:r>
            <a:r>
              <a:rPr lang="en-US" sz="2400" dirty="0" err="1"/>
              <a:t>Admatha</a:t>
            </a:r>
            <a:r>
              <a:rPr lang="en-US" sz="2400" dirty="0"/>
              <a:t>, </a:t>
            </a:r>
            <a:r>
              <a:rPr lang="en-US" sz="2400" dirty="0" err="1"/>
              <a:t>Tarshish</a:t>
            </a:r>
            <a:r>
              <a:rPr lang="en-US" sz="2400" dirty="0"/>
              <a:t>, Meres, </a:t>
            </a:r>
            <a:r>
              <a:rPr lang="en-US" sz="2400" dirty="0" err="1"/>
              <a:t>Marsena</a:t>
            </a:r>
            <a:r>
              <a:rPr lang="en-US" sz="2400" dirty="0"/>
              <a:t> and </a:t>
            </a:r>
            <a:r>
              <a:rPr lang="en-US" sz="2400" dirty="0" err="1"/>
              <a:t>Memukan</a:t>
            </a:r>
            <a:r>
              <a:rPr lang="en-US" sz="2400" dirty="0"/>
              <a:t>, the seven nobles of Persia and Media who had special access to the</a:t>
            </a:r>
          </a:p>
        </p:txBody>
      </p:sp>
    </p:spTree>
    <p:extLst>
      <p:ext uri="{BB962C8B-B14F-4D97-AF65-F5344CB8AC3E}">
        <p14:creationId xmlns:p14="http://schemas.microsoft.com/office/powerpoint/2010/main" val="1817694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1:1-22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king and were highest in the kingdom. 15 “According to law, what must be done to Queen Vashti?” he asked. “She has not obeyed the command of King Xerxes that the eunuchs have taken to her.” 16 Then </a:t>
            </a:r>
            <a:r>
              <a:rPr lang="en-US" sz="2400" dirty="0" err="1"/>
              <a:t>Memukan</a:t>
            </a:r>
            <a:r>
              <a:rPr lang="en-US" sz="2400" dirty="0"/>
              <a:t> replied in the presence of the king and the nobles, “Queen Vashti has done wrong, not only against the king but also against all the nobles and the peoples of all the provinces of King Xerxes. 17 For the queen’s conduct will become known to all the women, and so they will despise their husbands and say, ‘King Xerxes commanded Queen Vashti to be brought before him, but she would not come.’ 18 This very day the Persian and Median women of the nobility who have heard about the queen’s conduct will</a:t>
            </a:r>
          </a:p>
        </p:txBody>
      </p:sp>
    </p:spTree>
    <p:extLst>
      <p:ext uri="{BB962C8B-B14F-4D97-AF65-F5344CB8AC3E}">
        <p14:creationId xmlns:p14="http://schemas.microsoft.com/office/powerpoint/2010/main" val="1128613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1:1-22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respond to all the king’s nobles in the same way. There will be no end of disrespect and discord. 19 “Therefore, if it pleases the king, let him issue a royal decree and let it be written in the laws of Persia and Media, which cannot be repealed, that Vashti is never again to enter the presence of King Xerxes. Also let the king give her royal position to someone else who is better than she. 20 Then when the king’s edict is proclaimed throughout all his vast realm, all the women will respect their husbands, from the least to the greatest.” 21 The king and his nobles were pleased with this advice, so the king did as </a:t>
            </a:r>
            <a:r>
              <a:rPr lang="en-US" sz="2400" dirty="0" err="1"/>
              <a:t>Memukan</a:t>
            </a:r>
            <a:r>
              <a:rPr lang="en-US" sz="2400" dirty="0"/>
              <a:t> proposed. 22 He sent dispatches to all parts of the kingdom, to each province in its own script and to</a:t>
            </a:r>
          </a:p>
        </p:txBody>
      </p:sp>
    </p:spTree>
    <p:extLst>
      <p:ext uri="{BB962C8B-B14F-4D97-AF65-F5344CB8AC3E}">
        <p14:creationId xmlns:p14="http://schemas.microsoft.com/office/powerpoint/2010/main" val="2958168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Esther 1:1-22</a:t>
            </a:r>
          </a:p>
        </p:txBody>
      </p:sp>
      <p:sp>
        <p:nvSpPr>
          <p:cNvPr id="3" name="Content Placeholder 2"/>
          <p:cNvSpPr>
            <a:spLocks noGrp="1"/>
          </p:cNvSpPr>
          <p:nvPr>
            <p:ph idx="1"/>
          </p:nvPr>
        </p:nvSpPr>
        <p:spPr>
          <a:xfrm>
            <a:off x="2345168" y="1724809"/>
            <a:ext cx="9369910" cy="4450080"/>
          </a:xfrm>
        </p:spPr>
        <p:txBody>
          <a:bodyPr>
            <a:noAutofit/>
          </a:bodyPr>
          <a:lstStyle/>
          <a:p>
            <a:pPr marL="0" indent="0">
              <a:buNone/>
            </a:pPr>
            <a:r>
              <a:rPr lang="en-US" sz="2400" dirty="0"/>
              <a:t>each people in their own language, proclaiming that every man should be ruler over his own household, using his native tongue.</a:t>
            </a:r>
          </a:p>
        </p:txBody>
      </p:sp>
    </p:spTree>
    <p:extLst>
      <p:ext uri="{BB962C8B-B14F-4D97-AF65-F5344CB8AC3E}">
        <p14:creationId xmlns:p14="http://schemas.microsoft.com/office/powerpoint/2010/main" val="1658589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09"/>
            <a:ext cx="8911687" cy="1100699"/>
          </a:xfrm>
        </p:spPr>
        <p:txBody>
          <a:bodyPr>
            <a:normAutofit/>
          </a:bodyPr>
          <a:lstStyle/>
          <a:p>
            <a:pPr algn="ctr"/>
            <a:r>
              <a:rPr lang="en-US" sz="5400" b="1" dirty="0"/>
              <a:t>Introduction	</a:t>
            </a:r>
          </a:p>
        </p:txBody>
      </p:sp>
      <p:sp>
        <p:nvSpPr>
          <p:cNvPr id="3" name="Content Placeholder 2"/>
          <p:cNvSpPr>
            <a:spLocks noGrp="1"/>
          </p:cNvSpPr>
          <p:nvPr>
            <p:ph idx="1"/>
          </p:nvPr>
        </p:nvSpPr>
        <p:spPr>
          <a:xfrm>
            <a:off x="2345168" y="1724809"/>
            <a:ext cx="9369910" cy="4450080"/>
          </a:xfrm>
        </p:spPr>
        <p:txBody>
          <a:bodyPr>
            <a:noAutofit/>
          </a:bodyPr>
          <a:lstStyle/>
          <a:p>
            <a:r>
              <a:rPr lang="en-US" sz="2800" dirty="0"/>
              <a:t>Enemy’s plan is to wipe out the Christian Faith</a:t>
            </a:r>
          </a:p>
          <a:p>
            <a:r>
              <a:rPr lang="en-US" sz="2800" dirty="0"/>
              <a:t>Render us ineffective at walking in royal calling </a:t>
            </a:r>
          </a:p>
          <a:p>
            <a:r>
              <a:rPr lang="en-US" sz="2800" dirty="0"/>
              <a:t>Missing our calling, destiny, divine opportunity</a:t>
            </a:r>
          </a:p>
          <a:p>
            <a:r>
              <a:rPr lang="en-US" sz="2800" dirty="0"/>
              <a:t>Vashti is God’s chosen vessel as Queen of land</a:t>
            </a:r>
          </a:p>
          <a:p>
            <a:r>
              <a:rPr lang="en-US" sz="2800" dirty="0"/>
              <a:t>Commissions Queen to come before him</a:t>
            </a:r>
          </a:p>
          <a:p>
            <a:r>
              <a:rPr lang="en-US" sz="2800" dirty="0"/>
              <a:t>She refused to come</a:t>
            </a:r>
          </a:p>
        </p:txBody>
      </p:sp>
    </p:spTree>
    <p:extLst>
      <p:ext uri="{BB962C8B-B14F-4D97-AF65-F5344CB8AC3E}">
        <p14:creationId xmlns:p14="http://schemas.microsoft.com/office/powerpoint/2010/main" val="4282776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407" y="624109"/>
            <a:ext cx="9810974" cy="1100699"/>
          </a:xfrm>
        </p:spPr>
        <p:txBody>
          <a:bodyPr>
            <a:normAutofit/>
          </a:bodyPr>
          <a:lstStyle/>
          <a:p>
            <a:pPr algn="ctr"/>
            <a:r>
              <a:rPr lang="en-US" sz="5400" b="1" dirty="0"/>
              <a:t>Why Would Queen Say, “No”</a:t>
            </a:r>
          </a:p>
        </p:txBody>
      </p:sp>
      <p:sp>
        <p:nvSpPr>
          <p:cNvPr id="3" name="Content Placeholder 2"/>
          <p:cNvSpPr>
            <a:spLocks noGrp="1"/>
          </p:cNvSpPr>
          <p:nvPr>
            <p:ph idx="1"/>
          </p:nvPr>
        </p:nvSpPr>
        <p:spPr>
          <a:xfrm>
            <a:off x="2280621" y="1724809"/>
            <a:ext cx="9509759" cy="4450080"/>
          </a:xfrm>
        </p:spPr>
        <p:txBody>
          <a:bodyPr>
            <a:noAutofit/>
          </a:bodyPr>
          <a:lstStyle/>
          <a:p>
            <a:r>
              <a:rPr lang="en-US" sz="2800" dirty="0"/>
              <a:t>Pride? Indifference? Neglect? Disinterest?</a:t>
            </a:r>
          </a:p>
          <a:p>
            <a:r>
              <a:rPr lang="en-US" sz="2800" dirty="0"/>
              <a:t>What would cause us to say no to our King?</a:t>
            </a:r>
          </a:p>
          <a:p>
            <a:r>
              <a:rPr lang="en-US" sz="2800" dirty="0"/>
              <a:t>Brought to this position, not because she earned it</a:t>
            </a:r>
          </a:p>
          <a:p>
            <a:r>
              <a:rPr lang="en-US" sz="2800" dirty="0"/>
              <a:t>She also has an appointment from God</a:t>
            </a:r>
          </a:p>
          <a:p>
            <a:r>
              <a:rPr lang="en-US" sz="2800" dirty="0"/>
              <a:t>We are set apart as His bride, seated with Him</a:t>
            </a:r>
          </a:p>
          <a:p>
            <a:r>
              <a:rPr lang="en-US" sz="2800" dirty="0"/>
              <a:t>We have a responsibility to respond to Him</a:t>
            </a:r>
          </a:p>
        </p:txBody>
      </p:sp>
    </p:spTree>
    <p:extLst>
      <p:ext uri="{BB962C8B-B14F-4D97-AF65-F5344CB8AC3E}">
        <p14:creationId xmlns:p14="http://schemas.microsoft.com/office/powerpoint/2010/main" val="20892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195</TotalTime>
  <Words>389</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Wisp</vt:lpstr>
      <vt:lpstr>Cost of Disobedience</vt:lpstr>
      <vt:lpstr>Esther 1:1-22</vt:lpstr>
      <vt:lpstr>Esther 1:1-22</vt:lpstr>
      <vt:lpstr>Esther 1:1-22</vt:lpstr>
      <vt:lpstr>Esther 1:1-22</vt:lpstr>
      <vt:lpstr>Esther 1:1-22</vt:lpstr>
      <vt:lpstr>Esther 1:1-22</vt:lpstr>
      <vt:lpstr>Introduction </vt:lpstr>
      <vt:lpstr>Why Would Queen Say, “No”</vt:lpstr>
      <vt:lpstr>What is Our Responsibility?</vt:lpstr>
      <vt:lpstr>What are the Consequences  of Disobedience?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Wisdom</dc:title>
  <dc:creator>John Cavari</dc:creator>
  <cp:lastModifiedBy>Evan Hanes</cp:lastModifiedBy>
  <cp:revision>23</cp:revision>
  <cp:lastPrinted>2018-04-07T20:18:27Z</cp:lastPrinted>
  <dcterms:created xsi:type="dcterms:W3CDTF">2018-04-07T19:36:20Z</dcterms:created>
  <dcterms:modified xsi:type="dcterms:W3CDTF">2018-07-15T01:21:00Z</dcterms:modified>
</cp:coreProperties>
</file>