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3"/>
  </p:handoutMasterIdLst>
  <p:sldIdLst>
    <p:sldId id="256" r:id="rId2"/>
    <p:sldId id="261" r:id="rId3"/>
    <p:sldId id="268" r:id="rId4"/>
    <p:sldId id="269" r:id="rId5"/>
    <p:sldId id="270" r:id="rId6"/>
    <p:sldId id="274" r:id="rId7"/>
    <p:sldId id="267" r:id="rId8"/>
    <p:sldId id="262" r:id="rId9"/>
    <p:sldId id="263" r:id="rId10"/>
    <p:sldId id="273" r:id="rId11"/>
    <p:sldId id="265" r:id="rId12"/>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75" d="100"/>
          <a:sy n="75" d="100"/>
        </p:scale>
        <p:origin x="-90" y="-4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169172E8-9702-48EA-AE7C-E36D5C2A1FCC}" type="datetimeFigureOut">
              <a:rPr lang="en-US" smtClean="0"/>
              <a:t>7/28/2018</a:t>
            </a:fld>
            <a:endParaRPr lang="en-US"/>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7BD21E63-D004-4F02-B247-BBA6E02F25C8}" type="slidenum">
              <a:rPr lang="en-US" smtClean="0"/>
              <a:t>‹#›</a:t>
            </a:fld>
            <a:endParaRPr lang="en-US"/>
          </a:p>
        </p:txBody>
      </p:sp>
    </p:spTree>
    <p:extLst>
      <p:ext uri="{BB962C8B-B14F-4D97-AF65-F5344CB8AC3E}">
        <p14:creationId xmlns:p14="http://schemas.microsoft.com/office/powerpoint/2010/main" val="37925477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7/28/2018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645459"/>
            <a:ext cx="8915399" cy="3206765"/>
          </a:xfrm>
        </p:spPr>
        <p:txBody>
          <a:bodyPr>
            <a:normAutofit/>
          </a:bodyPr>
          <a:lstStyle/>
          <a:p>
            <a:pPr algn="ctr"/>
            <a:r>
              <a:rPr lang="en-US" sz="6600" b="1" dirty="0" smtClean="0"/>
              <a:t>We Will Not </a:t>
            </a:r>
            <a:br>
              <a:rPr lang="en-US" sz="6600" b="1" dirty="0" smtClean="0"/>
            </a:br>
            <a:r>
              <a:rPr lang="en-US" sz="6600" b="1" dirty="0" smtClean="0"/>
              <a:t>Bow Down</a:t>
            </a:r>
            <a:endParaRPr lang="en-US" sz="6600" b="1" dirty="0"/>
          </a:p>
        </p:txBody>
      </p:sp>
      <p:sp>
        <p:nvSpPr>
          <p:cNvPr id="3" name="Subtitle 2"/>
          <p:cNvSpPr>
            <a:spLocks noGrp="1"/>
          </p:cNvSpPr>
          <p:nvPr>
            <p:ph type="subTitle" idx="1"/>
          </p:nvPr>
        </p:nvSpPr>
        <p:spPr>
          <a:xfrm>
            <a:off x="2406333" y="4443892"/>
            <a:ext cx="8915399" cy="1126283"/>
          </a:xfrm>
        </p:spPr>
        <p:txBody>
          <a:bodyPr>
            <a:normAutofit/>
          </a:bodyPr>
          <a:lstStyle/>
          <a:p>
            <a:pPr algn="ctr"/>
            <a:r>
              <a:rPr lang="en-US" sz="3200" b="1" dirty="0" smtClean="0"/>
              <a:t>July </a:t>
            </a:r>
            <a:r>
              <a:rPr lang="en-US" sz="3200" b="1" dirty="0" smtClean="0"/>
              <a:t>29, </a:t>
            </a:r>
            <a:r>
              <a:rPr lang="en-US" sz="3200" b="1" dirty="0" smtClean="0"/>
              <a:t>2018</a:t>
            </a:r>
            <a:endParaRPr lang="en-US" sz="3200" b="1" dirty="0"/>
          </a:p>
        </p:txBody>
      </p:sp>
    </p:spTree>
    <p:extLst>
      <p:ext uri="{BB962C8B-B14F-4D97-AF65-F5344CB8AC3E}">
        <p14:creationId xmlns:p14="http://schemas.microsoft.com/office/powerpoint/2010/main" val="340306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4" presetClass="entr" presetSubtype="1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407" y="408791"/>
            <a:ext cx="9810974" cy="1316017"/>
          </a:xfrm>
        </p:spPr>
        <p:txBody>
          <a:bodyPr>
            <a:normAutofit/>
          </a:bodyPr>
          <a:lstStyle/>
          <a:p>
            <a:pPr algn="ctr"/>
            <a:r>
              <a:rPr lang="en-US" sz="4800" b="1" dirty="0"/>
              <a:t>There is So Much at Stake </a:t>
            </a:r>
            <a:endParaRPr lang="en-US" sz="4800" b="1" dirty="0"/>
          </a:p>
        </p:txBody>
      </p:sp>
      <p:sp>
        <p:nvSpPr>
          <p:cNvPr id="3" name="Content Placeholder 2"/>
          <p:cNvSpPr>
            <a:spLocks noGrp="1"/>
          </p:cNvSpPr>
          <p:nvPr>
            <p:ph idx="1"/>
          </p:nvPr>
        </p:nvSpPr>
        <p:spPr>
          <a:xfrm>
            <a:off x="1882588" y="1724809"/>
            <a:ext cx="9611598" cy="4450080"/>
          </a:xfrm>
        </p:spPr>
        <p:txBody>
          <a:bodyPr>
            <a:noAutofit/>
          </a:bodyPr>
          <a:lstStyle/>
          <a:p>
            <a:r>
              <a:rPr lang="en-US" sz="2800" dirty="0" smtClean="0"/>
              <a:t>When we oppose </a:t>
            </a:r>
            <a:r>
              <a:rPr lang="en-US" sz="2800" dirty="0"/>
              <a:t>him, </a:t>
            </a:r>
            <a:r>
              <a:rPr lang="en-US" sz="2800" dirty="0" smtClean="0"/>
              <a:t>he </a:t>
            </a:r>
            <a:r>
              <a:rPr lang="en-US" sz="2800" dirty="0"/>
              <a:t>plots for our destruction</a:t>
            </a:r>
          </a:p>
          <a:p>
            <a:r>
              <a:rPr lang="en-US" sz="2800" dirty="0" smtClean="0"/>
              <a:t>Wants </a:t>
            </a:r>
            <a:r>
              <a:rPr lang="en-US" sz="2800" dirty="0"/>
              <a:t>to destroy </a:t>
            </a:r>
            <a:r>
              <a:rPr lang="en-US" sz="2800" dirty="0" smtClean="0"/>
              <a:t>your family</a:t>
            </a:r>
            <a:endParaRPr lang="en-US" sz="2800" dirty="0"/>
          </a:p>
          <a:p>
            <a:r>
              <a:rPr lang="en-US" sz="2800" dirty="0" smtClean="0"/>
              <a:t>Divide Christians nationally </a:t>
            </a:r>
            <a:endParaRPr lang="en-US" sz="2800" dirty="0"/>
          </a:p>
          <a:p>
            <a:r>
              <a:rPr lang="en-US" sz="2800" dirty="0" smtClean="0"/>
              <a:t>These </a:t>
            </a:r>
            <a:r>
              <a:rPr lang="en-US" sz="2800" dirty="0"/>
              <a:t>people are different from all the others</a:t>
            </a:r>
          </a:p>
          <a:p>
            <a:r>
              <a:rPr lang="en-US" sz="2800" dirty="0" smtClean="0"/>
              <a:t>Haman </a:t>
            </a:r>
            <a:r>
              <a:rPr lang="en-US" sz="2800" dirty="0"/>
              <a:t>wants us </a:t>
            </a:r>
            <a:r>
              <a:rPr lang="en-US" sz="2800" dirty="0" smtClean="0"/>
              <a:t>annihilated, </a:t>
            </a:r>
            <a:r>
              <a:rPr lang="en-US" sz="2800" dirty="0"/>
              <a:t>render us ineffective</a:t>
            </a:r>
          </a:p>
          <a:p>
            <a:r>
              <a:rPr lang="en-US" sz="2800" dirty="0" smtClean="0"/>
              <a:t>God </a:t>
            </a:r>
            <a:r>
              <a:rPr lang="en-US" sz="2800" dirty="0"/>
              <a:t>is at work to </a:t>
            </a:r>
            <a:r>
              <a:rPr lang="en-US" sz="2800" dirty="0" smtClean="0"/>
              <a:t>alert </a:t>
            </a:r>
            <a:r>
              <a:rPr lang="en-US" sz="2800" dirty="0"/>
              <a:t>us to impending battles</a:t>
            </a:r>
          </a:p>
          <a:p>
            <a:r>
              <a:rPr lang="en-US" sz="2800" dirty="0" smtClean="0"/>
              <a:t>Are you not </a:t>
            </a:r>
            <a:r>
              <a:rPr lang="en-US" sz="2800" dirty="0"/>
              <a:t>going to bow </a:t>
            </a:r>
            <a:r>
              <a:rPr lang="en-US" sz="2800" dirty="0" smtClean="0"/>
              <a:t>down?</a:t>
            </a:r>
            <a:endParaRPr lang="en-US" sz="2800" dirty="0"/>
          </a:p>
          <a:p>
            <a:pPr marL="514350" indent="-514350">
              <a:buAutoNum type="arabicPeriod"/>
            </a:pPr>
            <a:endParaRPr lang="en-US" sz="2800" dirty="0"/>
          </a:p>
          <a:p>
            <a:pPr marL="514350" indent="-514350">
              <a:buFont typeface="+mj-lt"/>
              <a:buAutoNum type="arabicPeriod"/>
            </a:pPr>
            <a:endParaRPr lang="en-US" sz="2800" dirty="0"/>
          </a:p>
        </p:txBody>
      </p:sp>
    </p:spTree>
    <p:extLst>
      <p:ext uri="{BB962C8B-B14F-4D97-AF65-F5344CB8AC3E}">
        <p14:creationId xmlns:p14="http://schemas.microsoft.com/office/powerpoint/2010/main" val="3769626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407" y="624109"/>
            <a:ext cx="9810974" cy="1100699"/>
          </a:xfrm>
        </p:spPr>
        <p:txBody>
          <a:bodyPr>
            <a:normAutofit/>
          </a:bodyPr>
          <a:lstStyle/>
          <a:p>
            <a:pPr algn="ctr"/>
            <a:r>
              <a:rPr lang="en-US" sz="5400" b="1" dirty="0" smtClean="0"/>
              <a:t>Conclusion</a:t>
            </a:r>
            <a:endParaRPr lang="en-US" sz="5400" b="1" dirty="0"/>
          </a:p>
        </p:txBody>
      </p:sp>
      <p:sp>
        <p:nvSpPr>
          <p:cNvPr id="3" name="Content Placeholder 2"/>
          <p:cNvSpPr>
            <a:spLocks noGrp="1"/>
          </p:cNvSpPr>
          <p:nvPr>
            <p:ph idx="1"/>
          </p:nvPr>
        </p:nvSpPr>
        <p:spPr>
          <a:xfrm>
            <a:off x="1979407" y="1724809"/>
            <a:ext cx="9810974" cy="4450080"/>
          </a:xfrm>
        </p:spPr>
        <p:txBody>
          <a:bodyPr>
            <a:noAutofit/>
          </a:bodyPr>
          <a:lstStyle/>
          <a:p>
            <a:r>
              <a:rPr lang="en-US" sz="2800" dirty="0"/>
              <a:t>Enemy Wants Us to Bow Down</a:t>
            </a:r>
          </a:p>
          <a:p>
            <a:r>
              <a:rPr lang="en-US" sz="2800" dirty="0" smtClean="0"/>
              <a:t>We </a:t>
            </a:r>
            <a:r>
              <a:rPr lang="en-US" sz="2800" dirty="0"/>
              <a:t>Must Take A Stand</a:t>
            </a:r>
          </a:p>
          <a:p>
            <a:r>
              <a:rPr lang="en-US" sz="2800" dirty="0" smtClean="0"/>
              <a:t>There </a:t>
            </a:r>
            <a:r>
              <a:rPr lang="en-US" sz="2800" dirty="0"/>
              <a:t>is So Much at Stake </a:t>
            </a:r>
          </a:p>
        </p:txBody>
      </p:sp>
    </p:spTree>
    <p:extLst>
      <p:ext uri="{BB962C8B-B14F-4D97-AF65-F5344CB8AC3E}">
        <p14:creationId xmlns:p14="http://schemas.microsoft.com/office/powerpoint/2010/main" val="2591325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smtClean="0"/>
              <a:t>Esther </a:t>
            </a:r>
            <a:r>
              <a:rPr lang="en-US" sz="5400" b="1" dirty="0" smtClean="0"/>
              <a:t>3:1-15</a:t>
            </a:r>
            <a:endParaRPr lang="en-US" sz="5400" b="1" dirty="0"/>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After these events, King Xerxes honored Haman son of </a:t>
            </a:r>
            <a:r>
              <a:rPr lang="en-US" sz="2400" dirty="0" err="1"/>
              <a:t>Hammedatha</a:t>
            </a:r>
            <a:r>
              <a:rPr lang="en-US" sz="2400" dirty="0"/>
              <a:t>, the </a:t>
            </a:r>
            <a:r>
              <a:rPr lang="en-US" sz="2400" dirty="0" err="1"/>
              <a:t>Agagite</a:t>
            </a:r>
            <a:r>
              <a:rPr lang="en-US" sz="2400" dirty="0"/>
              <a:t>, elevating him and giving him a seat of honor higher than that of all the other nobles. 2 All the royal officials at the king’s gate knelt down and paid honor to Haman, for the king had commanded this concerning him. But Mordecai would not kneel down or pay him honor. 3 Then the royal officials at the king’s gate asked Mordecai, “Why do you disobey the king’s command?” 4 Day after day they spoke to him but he refused to comply. Therefore they told Haman about it to see whether Mordecai’s behavior would be tolerated, for he had told them he was a Jew. 5 When Haman saw that Mordecai would not kneel down or pay </a:t>
            </a:r>
            <a:r>
              <a:rPr lang="en-US" sz="2400" dirty="0" smtClean="0"/>
              <a:t>him</a:t>
            </a:r>
            <a:endParaRPr lang="en-US" sz="2400" dirty="0" smtClean="0"/>
          </a:p>
        </p:txBody>
      </p:sp>
    </p:spTree>
    <p:extLst>
      <p:ext uri="{BB962C8B-B14F-4D97-AF65-F5344CB8AC3E}">
        <p14:creationId xmlns:p14="http://schemas.microsoft.com/office/powerpoint/2010/main" val="75474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14"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smtClean="0"/>
              <a:t>Esther </a:t>
            </a:r>
            <a:r>
              <a:rPr lang="en-US" sz="5400" b="1" dirty="0" smtClean="0"/>
              <a:t>3:1-15</a:t>
            </a:r>
            <a:endParaRPr lang="en-US" sz="5400" b="1" dirty="0"/>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honor, he was enraged. 6 Yet having learned who Mordecai’s people were, he scorned the idea of killing only Mordecai. Instead Haman looked for a way to destroy all Mordecai’s people, the Jews, throughout the whole kingdom of Xerxes. 7 In the twelfth year of King Xerxes, in the first month, the month of Nisan, the </a:t>
            </a:r>
            <a:r>
              <a:rPr lang="en-US" sz="2400" dirty="0" err="1"/>
              <a:t>pur</a:t>
            </a:r>
            <a:r>
              <a:rPr lang="en-US" sz="2400" dirty="0"/>
              <a:t> (that is, the lot) was cast in the presence of Haman to select a day and month. And the lot fell on the twelfth month, the month of Adar. 8 Then Haman said to King Xerxes, “There is a certain people dispersed among the peoples in all the provinces of your kingdom who keep themselves separate. Their customs are different from those of all other people, and they do not obey the </a:t>
            </a:r>
            <a:r>
              <a:rPr lang="en-US" sz="2400" dirty="0" smtClean="0"/>
              <a:t>king’s</a:t>
            </a:r>
            <a:endParaRPr lang="en-US" sz="2400" dirty="0" smtClean="0"/>
          </a:p>
        </p:txBody>
      </p:sp>
    </p:spTree>
    <p:extLst>
      <p:ext uri="{BB962C8B-B14F-4D97-AF65-F5344CB8AC3E}">
        <p14:creationId xmlns:p14="http://schemas.microsoft.com/office/powerpoint/2010/main" val="21583178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smtClean="0"/>
              <a:t>Esther </a:t>
            </a:r>
            <a:r>
              <a:rPr lang="en-US" sz="5400" b="1" dirty="0" smtClean="0"/>
              <a:t>3:1-15</a:t>
            </a:r>
            <a:endParaRPr lang="en-US" sz="5400" b="1" dirty="0"/>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laws; it is not in the king’s best interest to tolerate them. 9 If it pleases the king, let a decree be issued to destroy them, and I will give ten thousand talents of silver to the king’s administrators for the royal treasury.” 10 So the king took his signet ring from his finger and gave it to Haman son of </a:t>
            </a:r>
            <a:r>
              <a:rPr lang="en-US" sz="2400" dirty="0" err="1"/>
              <a:t>Hammedatha</a:t>
            </a:r>
            <a:r>
              <a:rPr lang="en-US" sz="2400" dirty="0"/>
              <a:t>, the </a:t>
            </a:r>
            <a:r>
              <a:rPr lang="en-US" sz="2400" dirty="0" err="1"/>
              <a:t>Agagite</a:t>
            </a:r>
            <a:r>
              <a:rPr lang="en-US" sz="2400" dirty="0"/>
              <a:t>, the enemy of the Jews. 11 “Keep the money,” the king said to Haman, “and do with the people as you please.” 12 Then on the thirteenth day of the first month the royal secretaries were summoned. They wrote out in the script of each province and in the language of each people all Haman’s orders to the king’s satraps, the governors of the various provinces and the nobles of the </a:t>
            </a:r>
            <a:r>
              <a:rPr lang="en-US" sz="2400" dirty="0" smtClean="0"/>
              <a:t>various</a:t>
            </a:r>
            <a:endParaRPr lang="en-US" sz="2400" dirty="0"/>
          </a:p>
        </p:txBody>
      </p:sp>
    </p:spTree>
    <p:extLst>
      <p:ext uri="{BB962C8B-B14F-4D97-AF65-F5344CB8AC3E}">
        <p14:creationId xmlns:p14="http://schemas.microsoft.com/office/powerpoint/2010/main" val="18176942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smtClean="0"/>
              <a:t>Esther </a:t>
            </a:r>
            <a:r>
              <a:rPr lang="en-US" sz="5400" b="1" dirty="0" smtClean="0"/>
              <a:t>3:1-15</a:t>
            </a:r>
            <a:endParaRPr lang="en-US" sz="5400" b="1" dirty="0"/>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provinces and the nobles of the various peoples. These were written in the name of King Xerxes himself and sealed with his own ring. 13 Dispatches were sent by couriers to all the king’s provinces with the order to destroy, kill and annihilate all the Jews—young and old, women and children—on a single day, the thirteenth day of the twelfth month, the month of Adar, and to plunder their goods. 14 A copy of the text of the edict was to be issued as law in every province and made known to the people of every nationality so they would be ready for that day. 15 The couriers went out, spurred on by the king’s command, and the edict was issued in the </a:t>
            </a:r>
            <a:r>
              <a:rPr lang="en-US" sz="2400" dirty="0" smtClean="0"/>
              <a:t>citadel</a:t>
            </a:r>
            <a:endParaRPr lang="en-US" sz="2400" dirty="0"/>
          </a:p>
        </p:txBody>
      </p:sp>
    </p:spTree>
    <p:extLst>
      <p:ext uri="{BB962C8B-B14F-4D97-AF65-F5344CB8AC3E}">
        <p14:creationId xmlns:p14="http://schemas.microsoft.com/office/powerpoint/2010/main" val="11286138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smtClean="0"/>
              <a:t>Esther </a:t>
            </a:r>
            <a:r>
              <a:rPr lang="en-US" sz="5400" b="1" dirty="0" smtClean="0"/>
              <a:t>3:1-15</a:t>
            </a:r>
            <a:endParaRPr lang="en-US" sz="5400" b="1" dirty="0"/>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of Susa. The king and Haman sat down to drink, but the city of Susa was bewildered.</a:t>
            </a:r>
          </a:p>
        </p:txBody>
      </p:sp>
    </p:spTree>
    <p:extLst>
      <p:ext uri="{BB962C8B-B14F-4D97-AF65-F5344CB8AC3E}">
        <p14:creationId xmlns:p14="http://schemas.microsoft.com/office/powerpoint/2010/main" val="5354893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smtClean="0"/>
              <a:t>Introduction	</a:t>
            </a:r>
            <a:endParaRPr lang="en-US" sz="5400" b="1" dirty="0"/>
          </a:p>
        </p:txBody>
      </p:sp>
      <p:sp>
        <p:nvSpPr>
          <p:cNvPr id="3" name="Content Placeholder 2"/>
          <p:cNvSpPr>
            <a:spLocks noGrp="1"/>
          </p:cNvSpPr>
          <p:nvPr>
            <p:ph idx="1"/>
          </p:nvPr>
        </p:nvSpPr>
        <p:spPr>
          <a:xfrm>
            <a:off x="2345168" y="1724809"/>
            <a:ext cx="9369910" cy="4450080"/>
          </a:xfrm>
        </p:spPr>
        <p:txBody>
          <a:bodyPr>
            <a:noAutofit/>
          </a:bodyPr>
          <a:lstStyle/>
          <a:p>
            <a:r>
              <a:rPr lang="en-US" sz="2800" dirty="0" smtClean="0"/>
              <a:t>Enemy’s plan is to wipe out the Christian Faith</a:t>
            </a:r>
          </a:p>
          <a:p>
            <a:r>
              <a:rPr lang="en-US" sz="2800" dirty="0" smtClean="0"/>
              <a:t>Render us ineffective at walking in royal calling</a:t>
            </a:r>
          </a:p>
          <a:p>
            <a:r>
              <a:rPr lang="en-US" sz="2800" dirty="0" smtClean="0"/>
              <a:t>Each of us has a significant place in His kingdom</a:t>
            </a:r>
          </a:p>
          <a:p>
            <a:r>
              <a:rPr lang="en-US" sz="2800" dirty="0" smtClean="0"/>
              <a:t>How enemy plots to destroy the church</a:t>
            </a:r>
          </a:p>
          <a:p>
            <a:r>
              <a:rPr lang="en-US" sz="2800" dirty="0" smtClean="0"/>
              <a:t>Mordecai will not bow down</a:t>
            </a:r>
          </a:p>
        </p:txBody>
      </p:sp>
    </p:spTree>
    <p:extLst>
      <p:ext uri="{BB962C8B-B14F-4D97-AF65-F5344CB8AC3E}">
        <p14:creationId xmlns:p14="http://schemas.microsoft.com/office/powerpoint/2010/main" val="4282776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407" y="624109"/>
            <a:ext cx="9810974" cy="1100699"/>
          </a:xfrm>
        </p:spPr>
        <p:txBody>
          <a:bodyPr>
            <a:normAutofit/>
          </a:bodyPr>
          <a:lstStyle/>
          <a:p>
            <a:pPr algn="ctr"/>
            <a:r>
              <a:rPr lang="en-US" sz="4000" b="1" dirty="0"/>
              <a:t>Enemy Wants Us to Bow Down</a:t>
            </a:r>
            <a:endParaRPr lang="en-US" sz="4000" b="1" dirty="0"/>
          </a:p>
        </p:txBody>
      </p:sp>
      <p:sp>
        <p:nvSpPr>
          <p:cNvPr id="3" name="Content Placeholder 2"/>
          <p:cNvSpPr>
            <a:spLocks noGrp="1"/>
          </p:cNvSpPr>
          <p:nvPr>
            <p:ph idx="1"/>
          </p:nvPr>
        </p:nvSpPr>
        <p:spPr>
          <a:xfrm>
            <a:off x="2280621" y="1724809"/>
            <a:ext cx="9509759" cy="4450080"/>
          </a:xfrm>
        </p:spPr>
        <p:txBody>
          <a:bodyPr>
            <a:noAutofit/>
          </a:bodyPr>
          <a:lstStyle/>
          <a:p>
            <a:r>
              <a:rPr lang="en-US" sz="2800" dirty="0" smtClean="0"/>
              <a:t>Satan </a:t>
            </a:r>
            <a:r>
              <a:rPr lang="en-US" sz="2800" dirty="0"/>
              <a:t>wants </a:t>
            </a:r>
            <a:r>
              <a:rPr lang="en-US" sz="2800" dirty="0" smtClean="0"/>
              <a:t>to </a:t>
            </a:r>
            <a:r>
              <a:rPr lang="en-US" sz="2800" dirty="0"/>
              <a:t>be honored </a:t>
            </a:r>
            <a:r>
              <a:rPr lang="en-US" sz="2800" dirty="0" smtClean="0"/>
              <a:t> </a:t>
            </a:r>
          </a:p>
          <a:p>
            <a:r>
              <a:rPr lang="en-US" sz="2800" dirty="0" smtClean="0"/>
              <a:t>Enemy </a:t>
            </a:r>
            <a:r>
              <a:rPr lang="en-US" sz="2800" dirty="0"/>
              <a:t>wants our allegiance</a:t>
            </a:r>
          </a:p>
          <a:p>
            <a:r>
              <a:rPr lang="en-US" sz="2800" dirty="0" smtClean="0"/>
              <a:t>Enemy </a:t>
            </a:r>
            <a:r>
              <a:rPr lang="en-US" sz="2800" dirty="0"/>
              <a:t>has no power beyond what </a:t>
            </a:r>
            <a:r>
              <a:rPr lang="en-US" sz="2800" dirty="0" smtClean="0"/>
              <a:t>we </a:t>
            </a:r>
            <a:r>
              <a:rPr lang="en-US" sz="2800" dirty="0"/>
              <a:t>give him</a:t>
            </a:r>
          </a:p>
          <a:p>
            <a:r>
              <a:rPr lang="en-US" sz="2800" dirty="0" smtClean="0"/>
              <a:t>Bowed </a:t>
            </a:r>
            <a:r>
              <a:rPr lang="en-US" sz="2800" dirty="0"/>
              <a:t>down </a:t>
            </a:r>
            <a:r>
              <a:rPr lang="en-US" sz="2800" dirty="0" smtClean="0"/>
              <a:t>because </a:t>
            </a:r>
            <a:r>
              <a:rPr lang="en-US" sz="2800" dirty="0"/>
              <a:t>they feared </a:t>
            </a:r>
            <a:r>
              <a:rPr lang="en-US" sz="2800" dirty="0" smtClean="0"/>
              <a:t>consequences</a:t>
            </a:r>
            <a:endParaRPr lang="en-US" sz="2800" dirty="0"/>
          </a:p>
          <a:p>
            <a:r>
              <a:rPr lang="en-US" sz="2800" dirty="0" smtClean="0"/>
              <a:t>Enemy </a:t>
            </a:r>
            <a:r>
              <a:rPr lang="en-US" sz="2800" dirty="0"/>
              <a:t>wants to </a:t>
            </a:r>
            <a:r>
              <a:rPr lang="en-US" sz="2800" dirty="0" smtClean="0"/>
              <a:t>bring division</a:t>
            </a:r>
            <a:r>
              <a:rPr lang="en-US" sz="2800" dirty="0"/>
              <a:t>, hatred toward truth</a:t>
            </a:r>
          </a:p>
        </p:txBody>
      </p:sp>
    </p:spTree>
    <p:extLst>
      <p:ext uri="{BB962C8B-B14F-4D97-AF65-F5344CB8AC3E}">
        <p14:creationId xmlns:p14="http://schemas.microsoft.com/office/powerpoint/2010/main" val="2089204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407" y="624109"/>
            <a:ext cx="9810974" cy="1100699"/>
          </a:xfrm>
        </p:spPr>
        <p:txBody>
          <a:bodyPr>
            <a:normAutofit/>
          </a:bodyPr>
          <a:lstStyle/>
          <a:p>
            <a:pPr algn="ctr"/>
            <a:r>
              <a:rPr lang="en-US" sz="4000" b="1" dirty="0"/>
              <a:t>We Must Take A Stand</a:t>
            </a:r>
            <a:endParaRPr lang="en-US" sz="4000" dirty="0"/>
          </a:p>
        </p:txBody>
      </p:sp>
      <p:sp>
        <p:nvSpPr>
          <p:cNvPr id="3" name="Content Placeholder 2"/>
          <p:cNvSpPr>
            <a:spLocks noGrp="1"/>
          </p:cNvSpPr>
          <p:nvPr>
            <p:ph idx="1"/>
          </p:nvPr>
        </p:nvSpPr>
        <p:spPr>
          <a:xfrm>
            <a:off x="1882588" y="1724809"/>
            <a:ext cx="9611598" cy="4450080"/>
          </a:xfrm>
        </p:spPr>
        <p:txBody>
          <a:bodyPr>
            <a:noAutofit/>
          </a:bodyPr>
          <a:lstStyle/>
          <a:p>
            <a:r>
              <a:rPr lang="en-US" sz="2800" dirty="0" smtClean="0"/>
              <a:t>Mordecai </a:t>
            </a:r>
            <a:r>
              <a:rPr lang="en-US" sz="2800" dirty="0"/>
              <a:t>will not </a:t>
            </a:r>
            <a:r>
              <a:rPr lang="en-US" sz="2800" dirty="0" smtClean="0"/>
              <a:t>compromise </a:t>
            </a:r>
            <a:r>
              <a:rPr lang="en-US" sz="2800" dirty="0"/>
              <a:t>his </a:t>
            </a:r>
            <a:r>
              <a:rPr lang="en-US" sz="2800" dirty="0" smtClean="0"/>
              <a:t>pursuit </a:t>
            </a:r>
            <a:r>
              <a:rPr lang="en-US" sz="2800" dirty="0"/>
              <a:t>of God</a:t>
            </a:r>
          </a:p>
          <a:p>
            <a:r>
              <a:rPr lang="en-US" sz="2800" dirty="0" smtClean="0"/>
              <a:t>Take </a:t>
            </a:r>
            <a:r>
              <a:rPr lang="en-US" sz="2800" dirty="0"/>
              <a:t>a bold stand declaring who we stand for</a:t>
            </a:r>
          </a:p>
          <a:p>
            <a:r>
              <a:rPr lang="en-US" sz="2800" dirty="0" smtClean="0"/>
              <a:t>This </a:t>
            </a:r>
            <a:r>
              <a:rPr lang="en-US" sz="2800" dirty="0"/>
              <a:t>is vital to maintaining our </a:t>
            </a:r>
            <a:r>
              <a:rPr lang="en-US" sz="2800" dirty="0" smtClean="0"/>
              <a:t>faith</a:t>
            </a:r>
          </a:p>
          <a:p>
            <a:r>
              <a:rPr lang="en-US" sz="2800" dirty="0" smtClean="0"/>
              <a:t>Taking </a:t>
            </a:r>
            <a:r>
              <a:rPr lang="en-US" sz="2800" dirty="0"/>
              <a:t>this ground for </a:t>
            </a:r>
            <a:r>
              <a:rPr lang="en-US" sz="2800" dirty="0" smtClean="0"/>
              <a:t>God</a:t>
            </a:r>
          </a:p>
          <a:p>
            <a:r>
              <a:rPr lang="en-US" sz="2800" dirty="0" smtClean="0"/>
              <a:t>Blessed </a:t>
            </a:r>
            <a:r>
              <a:rPr lang="en-US" sz="2800" dirty="0"/>
              <a:t>when you are persecuted </a:t>
            </a:r>
            <a:r>
              <a:rPr lang="en-US" sz="2800" b="1" i="1" dirty="0" smtClean="0"/>
              <a:t>Matt </a:t>
            </a:r>
            <a:r>
              <a:rPr lang="en-US" sz="2800" b="1" i="1" dirty="0"/>
              <a:t>5:11-12</a:t>
            </a:r>
            <a:endParaRPr lang="en-US" sz="2800" dirty="0"/>
          </a:p>
          <a:p>
            <a:pPr marL="0" indent="0">
              <a:buNone/>
            </a:pPr>
            <a:endParaRPr lang="en-US" sz="2800" dirty="0"/>
          </a:p>
          <a:p>
            <a:pPr marL="514350" indent="-514350">
              <a:buAutoNum type="arabicPeriod"/>
            </a:pPr>
            <a:endParaRPr lang="en-US" sz="2800" dirty="0"/>
          </a:p>
          <a:p>
            <a:pPr marL="514350" indent="-514350">
              <a:buFont typeface="+mj-lt"/>
              <a:buAutoNum type="arabicPeriod"/>
            </a:pPr>
            <a:endParaRPr lang="en-US" sz="2800" dirty="0"/>
          </a:p>
        </p:txBody>
      </p:sp>
    </p:spTree>
    <p:extLst>
      <p:ext uri="{BB962C8B-B14F-4D97-AF65-F5344CB8AC3E}">
        <p14:creationId xmlns:p14="http://schemas.microsoft.com/office/powerpoint/2010/main" val="1855975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238</TotalTime>
  <Words>290</Words>
  <Application>Microsoft Office PowerPoint</Application>
  <PresentationFormat>Custom</PresentationFormat>
  <Paragraphs>43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Wisp</vt:lpstr>
      <vt:lpstr>We Will Not  Bow Down</vt:lpstr>
      <vt:lpstr>Esther 3:1-15</vt:lpstr>
      <vt:lpstr>Esther 3:1-15</vt:lpstr>
      <vt:lpstr>Esther 3:1-15</vt:lpstr>
      <vt:lpstr>Esther 3:1-15</vt:lpstr>
      <vt:lpstr>Esther 3:1-15</vt:lpstr>
      <vt:lpstr>Introduction </vt:lpstr>
      <vt:lpstr>Enemy Wants Us to Bow Down</vt:lpstr>
      <vt:lpstr>We Must Take A Stand</vt:lpstr>
      <vt:lpstr>There is So Much at Stake </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Benefits of Wisdom</dc:title>
  <dc:creator>John Cavari</dc:creator>
  <cp:lastModifiedBy>Owner</cp:lastModifiedBy>
  <cp:revision>29</cp:revision>
  <cp:lastPrinted>2018-07-28T18:40:09Z</cp:lastPrinted>
  <dcterms:created xsi:type="dcterms:W3CDTF">2018-04-07T19:36:20Z</dcterms:created>
  <dcterms:modified xsi:type="dcterms:W3CDTF">2018-07-28T18:40:35Z</dcterms:modified>
</cp:coreProperties>
</file>