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handoutMasterIdLst>
    <p:handoutMasterId r:id="rId12"/>
  </p:handoutMasterIdLst>
  <p:sldIdLst>
    <p:sldId id="256" r:id="rId2"/>
    <p:sldId id="261" r:id="rId3"/>
    <p:sldId id="268" r:id="rId4"/>
    <p:sldId id="269" r:id="rId5"/>
    <p:sldId id="270" r:id="rId6"/>
    <p:sldId id="267" r:id="rId7"/>
    <p:sldId id="262" r:id="rId8"/>
    <p:sldId id="263" r:id="rId9"/>
    <p:sldId id="273" r:id="rId10"/>
    <p:sldId id="265" r:id="rId11"/>
  </p:sldIdLst>
  <p:sldSz cx="12192000" cy="6858000"/>
  <p:notesSz cx="7102475" cy="938847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15" autoAdjust="0"/>
    <p:restoredTop sz="94660"/>
  </p:normalViewPr>
  <p:slideViewPr>
    <p:cSldViewPr snapToGrid="0">
      <p:cViewPr varScale="1">
        <p:scale>
          <a:sx n="92" d="100"/>
          <a:sy n="92" d="100"/>
        </p:scale>
        <p:origin x="86" y="67"/>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7739" cy="471054"/>
          </a:xfrm>
          <a:prstGeom prst="rect">
            <a:avLst/>
          </a:prstGeom>
        </p:spPr>
        <p:txBody>
          <a:bodyPr vert="horz" lIns="94229" tIns="47114" rIns="94229" bIns="47114" rtlCol="0"/>
          <a:lstStyle>
            <a:lvl1pPr algn="l">
              <a:defRPr sz="1200"/>
            </a:lvl1pPr>
          </a:lstStyle>
          <a:p>
            <a:endParaRPr lang="en-US"/>
          </a:p>
        </p:txBody>
      </p:sp>
      <p:sp>
        <p:nvSpPr>
          <p:cNvPr id="3" name="Date Placeholder 2"/>
          <p:cNvSpPr>
            <a:spLocks noGrp="1"/>
          </p:cNvSpPr>
          <p:nvPr>
            <p:ph type="dt" sz="quarter" idx="1"/>
          </p:nvPr>
        </p:nvSpPr>
        <p:spPr>
          <a:xfrm>
            <a:off x="4023092" y="0"/>
            <a:ext cx="3077739" cy="471054"/>
          </a:xfrm>
          <a:prstGeom prst="rect">
            <a:avLst/>
          </a:prstGeom>
        </p:spPr>
        <p:txBody>
          <a:bodyPr vert="horz" lIns="94229" tIns="47114" rIns="94229" bIns="47114" rtlCol="0"/>
          <a:lstStyle>
            <a:lvl1pPr algn="r">
              <a:defRPr sz="1200"/>
            </a:lvl1pPr>
          </a:lstStyle>
          <a:p>
            <a:fld id="{169172E8-9702-48EA-AE7C-E36D5C2A1FCC}" type="datetimeFigureOut">
              <a:rPr lang="en-US" smtClean="0"/>
              <a:t>8/19/2018</a:t>
            </a:fld>
            <a:endParaRPr lang="en-US"/>
          </a:p>
        </p:txBody>
      </p:sp>
      <p:sp>
        <p:nvSpPr>
          <p:cNvPr id="4" name="Footer Placeholder 3"/>
          <p:cNvSpPr>
            <a:spLocks noGrp="1"/>
          </p:cNvSpPr>
          <p:nvPr>
            <p:ph type="ftr" sz="quarter" idx="2"/>
          </p:nvPr>
        </p:nvSpPr>
        <p:spPr>
          <a:xfrm>
            <a:off x="0" y="8917422"/>
            <a:ext cx="3077739" cy="471053"/>
          </a:xfrm>
          <a:prstGeom prst="rect">
            <a:avLst/>
          </a:prstGeom>
        </p:spPr>
        <p:txBody>
          <a:bodyPr vert="horz" lIns="94229" tIns="47114" rIns="94229" bIns="47114" rtlCol="0" anchor="b"/>
          <a:lstStyle>
            <a:lvl1pPr algn="l">
              <a:defRPr sz="1200"/>
            </a:lvl1pPr>
          </a:lstStyle>
          <a:p>
            <a:endParaRPr lang="en-US"/>
          </a:p>
        </p:txBody>
      </p:sp>
      <p:sp>
        <p:nvSpPr>
          <p:cNvPr id="5" name="Slide Number Placeholder 4"/>
          <p:cNvSpPr>
            <a:spLocks noGrp="1"/>
          </p:cNvSpPr>
          <p:nvPr>
            <p:ph type="sldNum" sz="quarter" idx="3"/>
          </p:nvPr>
        </p:nvSpPr>
        <p:spPr>
          <a:xfrm>
            <a:off x="4023092" y="8917422"/>
            <a:ext cx="3077739" cy="471053"/>
          </a:xfrm>
          <a:prstGeom prst="rect">
            <a:avLst/>
          </a:prstGeom>
        </p:spPr>
        <p:txBody>
          <a:bodyPr vert="horz" lIns="94229" tIns="47114" rIns="94229" bIns="47114" rtlCol="0" anchor="b"/>
          <a:lstStyle>
            <a:lvl1pPr algn="r">
              <a:defRPr sz="1200"/>
            </a:lvl1pPr>
          </a:lstStyle>
          <a:p>
            <a:fld id="{7BD21E63-D004-4F02-B247-BBA6E02F25C8}" type="slidenum">
              <a:rPr lang="en-US" smtClean="0"/>
              <a:t>‹#›</a:t>
            </a:fld>
            <a:endParaRPr lang="en-US"/>
          </a:p>
        </p:txBody>
      </p:sp>
    </p:spTree>
    <p:extLst>
      <p:ext uri="{BB962C8B-B14F-4D97-AF65-F5344CB8AC3E}">
        <p14:creationId xmlns:p14="http://schemas.microsoft.com/office/powerpoint/2010/main" val="3792547776"/>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8/19/2018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8/19/2018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8/19/2018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8/19/2018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8/19/2018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8/19/2018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8/19/2018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8/19/2018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8/19/2018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8/19/2018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8/19/2018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8/19/2018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8/19/2018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8/19/2018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8/19/2018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8/19/2018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8/19/2018</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589212" y="645459"/>
            <a:ext cx="8915399" cy="3206765"/>
          </a:xfrm>
        </p:spPr>
        <p:txBody>
          <a:bodyPr>
            <a:normAutofit/>
          </a:bodyPr>
          <a:lstStyle/>
          <a:p>
            <a:pPr algn="ctr"/>
            <a:r>
              <a:rPr lang="en-US" sz="6600" b="1" dirty="0"/>
              <a:t>If I Perish</a:t>
            </a:r>
          </a:p>
        </p:txBody>
      </p:sp>
      <p:sp>
        <p:nvSpPr>
          <p:cNvPr id="3" name="Subtitle 2"/>
          <p:cNvSpPr>
            <a:spLocks noGrp="1"/>
          </p:cNvSpPr>
          <p:nvPr>
            <p:ph type="subTitle" idx="1"/>
          </p:nvPr>
        </p:nvSpPr>
        <p:spPr>
          <a:xfrm>
            <a:off x="2406333" y="4443892"/>
            <a:ext cx="8915399" cy="1126283"/>
          </a:xfrm>
        </p:spPr>
        <p:txBody>
          <a:bodyPr>
            <a:normAutofit/>
          </a:bodyPr>
          <a:lstStyle/>
          <a:p>
            <a:pPr algn="ctr"/>
            <a:r>
              <a:rPr lang="en-US" sz="3200" b="1" dirty="0"/>
              <a:t>August 19, 2018</a:t>
            </a:r>
          </a:p>
        </p:txBody>
      </p:sp>
    </p:spTree>
    <p:extLst>
      <p:ext uri="{BB962C8B-B14F-4D97-AF65-F5344CB8AC3E}">
        <p14:creationId xmlns:p14="http://schemas.microsoft.com/office/powerpoint/2010/main" val="3403067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14" presetClass="entr" presetSubtype="10" fill="hold" grpId="0" nodeType="after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randombar(horizontal)">
                                      <p:cBhvr>
                                        <p:cTn id="12"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79407" y="624109"/>
            <a:ext cx="9810974" cy="1100699"/>
          </a:xfrm>
        </p:spPr>
        <p:txBody>
          <a:bodyPr>
            <a:normAutofit/>
          </a:bodyPr>
          <a:lstStyle/>
          <a:p>
            <a:pPr algn="ctr"/>
            <a:r>
              <a:rPr lang="en-US" sz="5400" b="1" dirty="0"/>
              <a:t>Conclusion</a:t>
            </a:r>
          </a:p>
        </p:txBody>
      </p:sp>
      <p:sp>
        <p:nvSpPr>
          <p:cNvPr id="3" name="Content Placeholder 2"/>
          <p:cNvSpPr>
            <a:spLocks noGrp="1"/>
          </p:cNvSpPr>
          <p:nvPr>
            <p:ph idx="1"/>
          </p:nvPr>
        </p:nvSpPr>
        <p:spPr>
          <a:xfrm>
            <a:off x="1979407" y="1724809"/>
            <a:ext cx="9810974" cy="4450080"/>
          </a:xfrm>
        </p:spPr>
        <p:txBody>
          <a:bodyPr>
            <a:noAutofit/>
          </a:bodyPr>
          <a:lstStyle/>
          <a:p>
            <a:r>
              <a:rPr lang="en-US" sz="2800" dirty="0"/>
              <a:t>Response to Opposition is Prayer</a:t>
            </a:r>
          </a:p>
          <a:p>
            <a:r>
              <a:rPr lang="en-US" sz="2800" dirty="0"/>
              <a:t>Recognition of Cost of Discipleship</a:t>
            </a:r>
          </a:p>
          <a:p>
            <a:r>
              <a:rPr lang="en-US" sz="2800" dirty="0"/>
              <a:t>Recognition that My Life is Not My Own</a:t>
            </a:r>
          </a:p>
        </p:txBody>
      </p:sp>
    </p:spTree>
    <p:extLst>
      <p:ext uri="{BB962C8B-B14F-4D97-AF65-F5344CB8AC3E}">
        <p14:creationId xmlns:p14="http://schemas.microsoft.com/office/powerpoint/2010/main" val="25913256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1)">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randombar(horizontal)">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randombar(horizontal)">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4" presetClass="entr" presetSubtype="10"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randombar(horizontal)">
                                      <p:cBhvr>
                                        <p:cTn id="2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09"/>
            <a:ext cx="8911687" cy="1100699"/>
          </a:xfrm>
        </p:spPr>
        <p:txBody>
          <a:bodyPr>
            <a:normAutofit/>
          </a:bodyPr>
          <a:lstStyle/>
          <a:p>
            <a:pPr algn="ctr"/>
            <a:r>
              <a:rPr lang="en-US" sz="5400" b="1" dirty="0"/>
              <a:t>Esther 4:1-17</a:t>
            </a:r>
          </a:p>
        </p:txBody>
      </p:sp>
      <p:sp>
        <p:nvSpPr>
          <p:cNvPr id="3" name="Content Placeholder 2"/>
          <p:cNvSpPr>
            <a:spLocks noGrp="1"/>
          </p:cNvSpPr>
          <p:nvPr>
            <p:ph idx="1"/>
          </p:nvPr>
        </p:nvSpPr>
        <p:spPr>
          <a:xfrm>
            <a:off x="2345168" y="1724809"/>
            <a:ext cx="9369910" cy="4450080"/>
          </a:xfrm>
        </p:spPr>
        <p:txBody>
          <a:bodyPr>
            <a:noAutofit/>
          </a:bodyPr>
          <a:lstStyle/>
          <a:p>
            <a:pPr marL="0" indent="0">
              <a:buNone/>
            </a:pPr>
            <a:r>
              <a:rPr lang="en-US" sz="2400" dirty="0"/>
              <a:t>When Mordecai learned of all that had been done, he tore his clothes, put on sackcloth and ashes, and went out into the city, wailing loudly and bitterly. 2 But he went only as far as the king’s gate, because no one clothed in sackcloth was allowed to enter it. 3 In every province to which the edict and order of the king came, there was great mourning among the Jews, with fasting, weeping and wailing. Many lay in sackcloth and ashes. 4 When Esther’s eunuchs and female attendants came and told her about Mordecai, she was in great distress. She sent clothes for him to put on instead of his sackcloth, but he would not accept them. 5 Then Esther summoned </a:t>
            </a:r>
            <a:r>
              <a:rPr lang="en-US" sz="2400" dirty="0" err="1"/>
              <a:t>Hathak</a:t>
            </a:r>
            <a:r>
              <a:rPr lang="en-US" sz="2400" dirty="0"/>
              <a:t>, one of the king’s eunuchs assigned to</a:t>
            </a:r>
          </a:p>
        </p:txBody>
      </p:sp>
    </p:spTree>
    <p:extLst>
      <p:ext uri="{BB962C8B-B14F-4D97-AF65-F5344CB8AC3E}">
        <p14:creationId xmlns:p14="http://schemas.microsoft.com/office/powerpoint/2010/main" val="7547417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par>
                          <p:cTn id="8" fill="hold">
                            <p:stCondLst>
                              <p:cond delay="2000"/>
                            </p:stCondLst>
                            <p:childTnLst>
                              <p:par>
                                <p:cTn id="9" presetID="14" presetClass="entr" presetSubtype="10" fill="hold" grpId="0"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randombar(horizontal)">
                                      <p:cBhvr>
                                        <p:cTn id="11"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09"/>
            <a:ext cx="8911687" cy="1100699"/>
          </a:xfrm>
        </p:spPr>
        <p:txBody>
          <a:bodyPr>
            <a:normAutofit/>
          </a:bodyPr>
          <a:lstStyle/>
          <a:p>
            <a:pPr algn="ctr"/>
            <a:r>
              <a:rPr lang="en-US" sz="5400" b="1" dirty="0"/>
              <a:t>Esther 4:1-17</a:t>
            </a:r>
          </a:p>
        </p:txBody>
      </p:sp>
      <p:sp>
        <p:nvSpPr>
          <p:cNvPr id="3" name="Content Placeholder 2"/>
          <p:cNvSpPr>
            <a:spLocks noGrp="1"/>
          </p:cNvSpPr>
          <p:nvPr>
            <p:ph idx="1"/>
          </p:nvPr>
        </p:nvSpPr>
        <p:spPr>
          <a:xfrm>
            <a:off x="2345168" y="1724809"/>
            <a:ext cx="9369910" cy="4450080"/>
          </a:xfrm>
        </p:spPr>
        <p:txBody>
          <a:bodyPr>
            <a:noAutofit/>
          </a:bodyPr>
          <a:lstStyle/>
          <a:p>
            <a:pPr marL="0" indent="0">
              <a:buNone/>
            </a:pPr>
            <a:r>
              <a:rPr lang="en-US" sz="2400" dirty="0"/>
              <a:t>attend her, and ordered him to find out what was troubling Mordecai and why. 6 So </a:t>
            </a:r>
            <a:r>
              <a:rPr lang="en-US" sz="2400" dirty="0" err="1"/>
              <a:t>Hathak</a:t>
            </a:r>
            <a:r>
              <a:rPr lang="en-US" sz="2400" dirty="0"/>
              <a:t> went out to Mordecai in the open square of the city in front of the king’s gate. 7 Mordecai told him everything that had happened to him, including the exact amount of money Haman had promised to pay into the royal treasury for the destruction of the Jews. 8 He also gave him a copy of the text of the edict for their annihilation, which had been published in Susa, to show to Esther and explain it to her, and he told him to instruct her to go into the king’s presence to beg for mercy and plead with him for her people. 9 </a:t>
            </a:r>
            <a:r>
              <a:rPr lang="en-US" sz="2400" dirty="0" err="1"/>
              <a:t>Hathak</a:t>
            </a:r>
            <a:r>
              <a:rPr lang="en-US" sz="2400" dirty="0"/>
              <a:t> went back and reported to Esther what Mordecai had said. 10 Then she instructed him to say to</a:t>
            </a:r>
          </a:p>
        </p:txBody>
      </p:sp>
    </p:spTree>
    <p:extLst>
      <p:ext uri="{BB962C8B-B14F-4D97-AF65-F5344CB8AC3E}">
        <p14:creationId xmlns:p14="http://schemas.microsoft.com/office/powerpoint/2010/main" val="21583178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09"/>
            <a:ext cx="8911687" cy="1100699"/>
          </a:xfrm>
        </p:spPr>
        <p:txBody>
          <a:bodyPr>
            <a:normAutofit/>
          </a:bodyPr>
          <a:lstStyle/>
          <a:p>
            <a:pPr algn="ctr"/>
            <a:r>
              <a:rPr lang="en-US" sz="5400" b="1" dirty="0"/>
              <a:t>Esther 4:1-17</a:t>
            </a:r>
          </a:p>
        </p:txBody>
      </p:sp>
      <p:sp>
        <p:nvSpPr>
          <p:cNvPr id="3" name="Content Placeholder 2"/>
          <p:cNvSpPr>
            <a:spLocks noGrp="1"/>
          </p:cNvSpPr>
          <p:nvPr>
            <p:ph idx="1"/>
          </p:nvPr>
        </p:nvSpPr>
        <p:spPr>
          <a:xfrm>
            <a:off x="2345168" y="1724809"/>
            <a:ext cx="9369910" cy="4450080"/>
          </a:xfrm>
        </p:spPr>
        <p:txBody>
          <a:bodyPr>
            <a:noAutofit/>
          </a:bodyPr>
          <a:lstStyle/>
          <a:p>
            <a:pPr marL="0" indent="0">
              <a:buNone/>
            </a:pPr>
            <a:r>
              <a:rPr lang="en-US" sz="2400" dirty="0"/>
              <a:t>Mordecai, 11 “All the king’s officials and the people of the royal provinces know that for any man or woman who approaches the king in the inner court without being summoned the king has but one law: that they be put to death unless the king extends the gold scepter to them and spares their lives. But thirty days have passed since I was called to go to the king.” 12 When Esther’s words were reported to Mordecai, 13 he sent back this answer: “Do not think that because you are in the king’s house you alone of all the Jews will escape. 14 For if you remain silent at this time, relief and deliverance for the Jews will arise from another place, but you and your father’s family will perish. And who</a:t>
            </a:r>
          </a:p>
        </p:txBody>
      </p:sp>
    </p:spTree>
    <p:extLst>
      <p:ext uri="{BB962C8B-B14F-4D97-AF65-F5344CB8AC3E}">
        <p14:creationId xmlns:p14="http://schemas.microsoft.com/office/powerpoint/2010/main" val="18176942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09"/>
            <a:ext cx="8911687" cy="1100699"/>
          </a:xfrm>
        </p:spPr>
        <p:txBody>
          <a:bodyPr>
            <a:normAutofit/>
          </a:bodyPr>
          <a:lstStyle/>
          <a:p>
            <a:pPr algn="ctr"/>
            <a:r>
              <a:rPr lang="en-US" sz="5400" b="1" dirty="0"/>
              <a:t>Esther 4:1-17</a:t>
            </a:r>
          </a:p>
        </p:txBody>
      </p:sp>
      <p:sp>
        <p:nvSpPr>
          <p:cNvPr id="3" name="Content Placeholder 2"/>
          <p:cNvSpPr>
            <a:spLocks noGrp="1"/>
          </p:cNvSpPr>
          <p:nvPr>
            <p:ph idx="1"/>
          </p:nvPr>
        </p:nvSpPr>
        <p:spPr>
          <a:xfrm>
            <a:off x="2345168" y="1724809"/>
            <a:ext cx="9369910" cy="4450080"/>
          </a:xfrm>
        </p:spPr>
        <p:txBody>
          <a:bodyPr>
            <a:noAutofit/>
          </a:bodyPr>
          <a:lstStyle/>
          <a:p>
            <a:pPr marL="0" indent="0">
              <a:buNone/>
            </a:pPr>
            <a:r>
              <a:rPr lang="en-US" sz="2400" dirty="0"/>
              <a:t>knows but that you have come to your royal position for such a time as this?” 15 Then Esther sent this reply to Mordecai: 16 “Go, gather together all the Jews who are in Susa, and fast for me. Do not eat or drink for three days, night or day. I and my attendants will fast as you do. When this is done, I will go to the king, even though it is against the law. And if I perish, I perish.” 17 So Mordecai went away and carried out all of Esther’s instructions.</a:t>
            </a:r>
          </a:p>
        </p:txBody>
      </p:sp>
    </p:spTree>
    <p:extLst>
      <p:ext uri="{BB962C8B-B14F-4D97-AF65-F5344CB8AC3E}">
        <p14:creationId xmlns:p14="http://schemas.microsoft.com/office/powerpoint/2010/main" val="11286138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09"/>
            <a:ext cx="8911687" cy="1100699"/>
          </a:xfrm>
        </p:spPr>
        <p:txBody>
          <a:bodyPr>
            <a:normAutofit/>
          </a:bodyPr>
          <a:lstStyle/>
          <a:p>
            <a:pPr algn="ctr"/>
            <a:r>
              <a:rPr lang="en-US" sz="5400" b="1" dirty="0"/>
              <a:t>Introduction	</a:t>
            </a:r>
          </a:p>
        </p:txBody>
      </p:sp>
      <p:sp>
        <p:nvSpPr>
          <p:cNvPr id="3" name="Content Placeholder 2"/>
          <p:cNvSpPr>
            <a:spLocks noGrp="1"/>
          </p:cNvSpPr>
          <p:nvPr>
            <p:ph idx="1"/>
          </p:nvPr>
        </p:nvSpPr>
        <p:spPr>
          <a:xfrm>
            <a:off x="2345168" y="1724809"/>
            <a:ext cx="9369910" cy="4450080"/>
          </a:xfrm>
        </p:spPr>
        <p:txBody>
          <a:bodyPr>
            <a:noAutofit/>
          </a:bodyPr>
          <a:lstStyle/>
          <a:p>
            <a:r>
              <a:rPr lang="en-US" sz="2800" dirty="0"/>
              <a:t>Enemy’s plan is to wipe out the Christian Faith</a:t>
            </a:r>
          </a:p>
          <a:p>
            <a:r>
              <a:rPr lang="en-US" sz="2800" dirty="0"/>
              <a:t>Live in fear, spend lives on things that are temporal </a:t>
            </a:r>
          </a:p>
          <a:p>
            <a:r>
              <a:rPr lang="en-US" sz="2800" dirty="0"/>
              <a:t>Don’t worry about others, stay focused on your life</a:t>
            </a:r>
          </a:p>
          <a:p>
            <a:r>
              <a:rPr lang="en-US" sz="2800" dirty="0"/>
              <a:t>Response from God’s people to hell’s plot against 	them</a:t>
            </a:r>
          </a:p>
        </p:txBody>
      </p:sp>
    </p:spTree>
    <p:extLst>
      <p:ext uri="{BB962C8B-B14F-4D97-AF65-F5344CB8AC3E}">
        <p14:creationId xmlns:p14="http://schemas.microsoft.com/office/powerpoint/2010/main" val="42827767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randombar(horizontal)">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randombar(horizontal)">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4" presetClass="entr" presetSubtype="10" fill="hold"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randombar(horizontal)">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4" presetClass="entr" presetSubtype="10" fill="hold"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randombar(horizontal)">
                                      <p:cBhvr>
                                        <p:cTn id="2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79407" y="624109"/>
            <a:ext cx="9810974" cy="1100699"/>
          </a:xfrm>
        </p:spPr>
        <p:txBody>
          <a:bodyPr>
            <a:normAutofit/>
          </a:bodyPr>
          <a:lstStyle/>
          <a:p>
            <a:pPr algn="ctr"/>
            <a:r>
              <a:rPr lang="en-US" sz="4000" b="1" dirty="0"/>
              <a:t>Response to Opposition is Prayer</a:t>
            </a:r>
          </a:p>
        </p:txBody>
      </p:sp>
      <p:sp>
        <p:nvSpPr>
          <p:cNvPr id="3" name="Content Placeholder 2"/>
          <p:cNvSpPr>
            <a:spLocks noGrp="1"/>
          </p:cNvSpPr>
          <p:nvPr>
            <p:ph idx="1"/>
          </p:nvPr>
        </p:nvSpPr>
        <p:spPr>
          <a:xfrm>
            <a:off x="2280621" y="1724809"/>
            <a:ext cx="9509759" cy="4450080"/>
          </a:xfrm>
        </p:spPr>
        <p:txBody>
          <a:bodyPr>
            <a:noAutofit/>
          </a:bodyPr>
          <a:lstStyle/>
          <a:p>
            <a:r>
              <a:rPr lang="en-US" sz="2800" dirty="0"/>
              <a:t>He immediately gave himself to prayer, fasting</a:t>
            </a:r>
          </a:p>
          <a:p>
            <a:r>
              <a:rPr lang="en-US" sz="2800" dirty="0"/>
              <a:t>Recognize sobering picture of what is opposing us </a:t>
            </a:r>
          </a:p>
          <a:p>
            <a:r>
              <a:rPr lang="en-US" sz="2800" dirty="0"/>
              <a:t>Desperate times call for desperation before God</a:t>
            </a:r>
          </a:p>
          <a:p>
            <a:r>
              <a:rPr lang="en-US" sz="2800" dirty="0"/>
              <a:t>We have become comfortable in our prosperity</a:t>
            </a:r>
          </a:p>
          <a:p>
            <a:r>
              <a:rPr lang="en-US" sz="2800" dirty="0"/>
              <a:t>Let’s remember one day shortly, it could be us!</a:t>
            </a:r>
          </a:p>
        </p:txBody>
      </p:sp>
    </p:spTree>
    <p:extLst>
      <p:ext uri="{BB962C8B-B14F-4D97-AF65-F5344CB8AC3E}">
        <p14:creationId xmlns:p14="http://schemas.microsoft.com/office/powerpoint/2010/main" val="20892048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randombar(horizontal)">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randombar(horizontal)">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4" presetClass="entr" presetSubtype="10"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randombar(horizontal)">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4" presetClass="entr" presetSubtype="10"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randombar(horizontal)">
                                      <p:cBhvr>
                                        <p:cTn id="27" dur="5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4" presetClass="entr" presetSubtype="10" fill="hold" grpId="0"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randombar(horizontal)">
                                      <p:cBhvr>
                                        <p:cTn id="3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79407" y="624109"/>
            <a:ext cx="9810974" cy="1100699"/>
          </a:xfrm>
        </p:spPr>
        <p:txBody>
          <a:bodyPr>
            <a:normAutofit/>
          </a:bodyPr>
          <a:lstStyle/>
          <a:p>
            <a:r>
              <a:rPr lang="en-US" sz="4000" b="1" dirty="0"/>
              <a:t>Recognition of Cost of Discipleship</a:t>
            </a:r>
            <a:endParaRPr lang="en-US" sz="4000" dirty="0"/>
          </a:p>
        </p:txBody>
      </p:sp>
      <p:sp>
        <p:nvSpPr>
          <p:cNvPr id="3" name="Content Placeholder 2"/>
          <p:cNvSpPr>
            <a:spLocks noGrp="1"/>
          </p:cNvSpPr>
          <p:nvPr>
            <p:ph idx="1"/>
          </p:nvPr>
        </p:nvSpPr>
        <p:spPr>
          <a:xfrm>
            <a:off x="1882588" y="1724809"/>
            <a:ext cx="9611598" cy="4450080"/>
          </a:xfrm>
        </p:spPr>
        <p:txBody>
          <a:bodyPr>
            <a:noAutofit/>
          </a:bodyPr>
          <a:lstStyle/>
          <a:p>
            <a:r>
              <a:rPr lang="en-US" sz="2800" dirty="0"/>
              <a:t>Risk her very life to go before the king over this issue</a:t>
            </a:r>
          </a:p>
          <a:p>
            <a:r>
              <a:rPr lang="en-US" sz="2800" dirty="0"/>
              <a:t>What is the cost of discipleship?   </a:t>
            </a:r>
            <a:r>
              <a:rPr lang="en-US" sz="2800" b="1" i="1" dirty="0"/>
              <a:t>Luke 14:28-33</a:t>
            </a:r>
            <a:endParaRPr lang="en-US" sz="2800" dirty="0"/>
          </a:p>
          <a:p>
            <a:r>
              <a:rPr lang="en-US" sz="2800" dirty="0"/>
              <a:t>God will bring deliverance, wants to use you to do it</a:t>
            </a:r>
          </a:p>
          <a:p>
            <a:r>
              <a:rPr lang="en-US" sz="2800" dirty="0"/>
              <a:t>He expects our wholehearted, “I’m all in”, response</a:t>
            </a:r>
          </a:p>
          <a:p>
            <a:pPr marL="514350" indent="-514350">
              <a:buFont typeface="+mj-lt"/>
              <a:buAutoNum type="arabicPeriod"/>
            </a:pPr>
            <a:endParaRPr lang="en-US" sz="2800" dirty="0"/>
          </a:p>
        </p:txBody>
      </p:sp>
    </p:spTree>
    <p:extLst>
      <p:ext uri="{BB962C8B-B14F-4D97-AF65-F5344CB8AC3E}">
        <p14:creationId xmlns:p14="http://schemas.microsoft.com/office/powerpoint/2010/main" val="18559753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randombar(horizontal)">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randombar(horizontal)">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4" presetClass="entr" presetSubtype="10" fill="hold"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randombar(horizontal)">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4" presetClass="entr" presetSubtype="10" fill="hold"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randombar(horizontal)">
                                      <p:cBhvr>
                                        <p:cTn id="2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79407" y="408791"/>
            <a:ext cx="9810974" cy="1316017"/>
          </a:xfrm>
        </p:spPr>
        <p:txBody>
          <a:bodyPr>
            <a:normAutofit fontScale="90000"/>
          </a:bodyPr>
          <a:lstStyle/>
          <a:p>
            <a:pPr algn="ctr"/>
            <a:r>
              <a:rPr lang="en-US" sz="4800" b="1" dirty="0"/>
              <a:t>Recognition that My Life is </a:t>
            </a:r>
            <a:br>
              <a:rPr lang="en-US" sz="4800" b="1" dirty="0"/>
            </a:br>
            <a:r>
              <a:rPr lang="en-US" sz="4800" b="1" dirty="0"/>
              <a:t>Not My Own</a:t>
            </a:r>
          </a:p>
        </p:txBody>
      </p:sp>
      <p:sp>
        <p:nvSpPr>
          <p:cNvPr id="3" name="Content Placeholder 2"/>
          <p:cNvSpPr>
            <a:spLocks noGrp="1"/>
          </p:cNvSpPr>
          <p:nvPr>
            <p:ph idx="1"/>
          </p:nvPr>
        </p:nvSpPr>
        <p:spPr>
          <a:xfrm>
            <a:off x="1882588" y="1724809"/>
            <a:ext cx="9611598" cy="4450080"/>
          </a:xfrm>
        </p:spPr>
        <p:txBody>
          <a:bodyPr>
            <a:noAutofit/>
          </a:bodyPr>
          <a:lstStyle/>
          <a:p>
            <a:r>
              <a:rPr lang="en-US" sz="2800" dirty="0"/>
              <a:t>Esther’s obedience is highlighted in last few verses</a:t>
            </a:r>
          </a:p>
          <a:p>
            <a:r>
              <a:rPr lang="en-US" sz="2800" dirty="0"/>
              <a:t>Fasting is powerful, corporate fasting is multiplied 	power </a:t>
            </a:r>
          </a:p>
          <a:p>
            <a:r>
              <a:rPr lang="en-US" sz="2800" dirty="0"/>
              <a:t>Will not ask others what she is not willing to do herself</a:t>
            </a:r>
          </a:p>
          <a:p>
            <a:r>
              <a:rPr lang="en-US" sz="2800" dirty="0"/>
              <a:t>Laying her own life down, calling others to do same</a:t>
            </a:r>
          </a:p>
          <a:p>
            <a:r>
              <a:rPr lang="en-US" sz="2800" dirty="0"/>
              <a:t>I can’t spend my life on things that don’t matter</a:t>
            </a:r>
          </a:p>
          <a:p>
            <a:pPr marL="514350" indent="-514350">
              <a:buFont typeface="+mj-lt"/>
              <a:buAutoNum type="arabicPeriod"/>
            </a:pPr>
            <a:endParaRPr lang="en-US" sz="2800" dirty="0"/>
          </a:p>
        </p:txBody>
      </p:sp>
    </p:spTree>
    <p:extLst>
      <p:ext uri="{BB962C8B-B14F-4D97-AF65-F5344CB8AC3E}">
        <p14:creationId xmlns:p14="http://schemas.microsoft.com/office/powerpoint/2010/main" val="37696267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randombar(horizontal)">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randombar(horizontal)">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4" presetClass="entr" presetSubtype="10" fill="hold"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randombar(horizontal)">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4" presetClass="entr" presetSubtype="10" fill="hold"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randombar(horizontal)">
                                      <p:cBhvr>
                                        <p:cTn id="27" dur="5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4" presetClass="entr" presetSubtype="10" fill="hold"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randombar(horizontal)">
                                      <p:cBhvr>
                                        <p:cTn id="3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255</TotalTime>
  <Words>247</Words>
  <Application>Microsoft Office PowerPoint</Application>
  <PresentationFormat>Widescreen</PresentationFormat>
  <Paragraphs>36</Paragraphs>
  <Slides>10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Arial</vt:lpstr>
      <vt:lpstr>Calibri</vt:lpstr>
      <vt:lpstr>Century Gothic</vt:lpstr>
      <vt:lpstr>Wingdings 3</vt:lpstr>
      <vt:lpstr>Wisp</vt:lpstr>
      <vt:lpstr>If I Perish</vt:lpstr>
      <vt:lpstr>Esther 4:1-17</vt:lpstr>
      <vt:lpstr>Esther 4:1-17</vt:lpstr>
      <vt:lpstr>Esther 4:1-17</vt:lpstr>
      <vt:lpstr>Esther 4:1-17</vt:lpstr>
      <vt:lpstr>Introduction </vt:lpstr>
      <vt:lpstr>Response to Opposition is Prayer</vt:lpstr>
      <vt:lpstr>Recognition of Cost of Discipleship</vt:lpstr>
      <vt:lpstr>Recognition that My Life is  Not My Own</vt:lpstr>
      <vt:lpstr>Conclusion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Benefits of Wisdom</dc:title>
  <dc:creator>John Cavari</dc:creator>
  <cp:lastModifiedBy>Evan Hanes</cp:lastModifiedBy>
  <cp:revision>31</cp:revision>
  <cp:lastPrinted>2018-07-28T18:40:09Z</cp:lastPrinted>
  <dcterms:created xsi:type="dcterms:W3CDTF">2018-04-07T19:36:20Z</dcterms:created>
  <dcterms:modified xsi:type="dcterms:W3CDTF">2018-08-19T13:41:11Z</dcterms:modified>
</cp:coreProperties>
</file>