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07" r:id="rId2"/>
    <p:sldId id="267" r:id="rId3"/>
    <p:sldId id="284" r:id="rId4"/>
    <p:sldId id="308" r:id="rId5"/>
    <p:sldId id="280" r:id="rId6"/>
    <p:sldId id="281" r:id="rId7"/>
    <p:sldId id="314" r:id="rId8"/>
    <p:sldId id="303" r:id="rId9"/>
    <p:sldId id="278" r:id="rId10"/>
    <p:sldId id="279" r:id="rId11"/>
    <p:sldId id="309" r:id="rId12"/>
    <p:sldId id="282" r:id="rId13"/>
    <p:sldId id="283" r:id="rId14"/>
    <p:sldId id="290" r:id="rId15"/>
    <p:sldId id="286" r:id="rId16"/>
    <p:sldId id="289" r:id="rId17"/>
    <p:sldId id="291" r:id="rId18"/>
    <p:sldId id="293" r:id="rId19"/>
    <p:sldId id="292" r:id="rId20"/>
    <p:sldId id="295" r:id="rId21"/>
    <p:sldId id="287" r:id="rId22"/>
    <p:sldId id="310" r:id="rId23"/>
    <p:sldId id="301" r:id="rId24"/>
    <p:sldId id="288" r:id="rId25"/>
    <p:sldId id="305" r:id="rId26"/>
    <p:sldId id="304" r:id="rId27"/>
    <p:sldId id="296" r:id="rId28"/>
    <p:sldId id="297" r:id="rId29"/>
    <p:sldId id="298" r:id="rId30"/>
    <p:sldId id="299" r:id="rId31"/>
    <p:sldId id="300" r:id="rId32"/>
    <p:sldId id="306" r:id="rId33"/>
    <p:sldId id="294" r:id="rId34"/>
    <p:sldId id="311" r:id="rId35"/>
    <p:sldId id="31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211" y="7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10/28/2018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10/28/2018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386585"/>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1C40B874-E53C-42B9-98BA-0781B387246C}" type="datetime1">
              <a:rPr lang="en-US" smtClean="0"/>
              <a:t>10/28/2018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75D402F4-45D7-406A-9C33-75238E131A1E}" type="datetime1">
              <a:rPr lang="en-US" smtClean="0"/>
              <a:t>10/28/2018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4506E011-4F7D-42D0-82E1-078A40B76F01}" type="datetime1">
              <a:rPr lang="en-US" smtClean="0"/>
              <a:t>10/28/2018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88268"/>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4" name="Date Placeholder 3"/>
          <p:cNvSpPr>
            <a:spLocks noGrp="1"/>
          </p:cNvSpPr>
          <p:nvPr>
            <p:ph type="dt" sz="half" idx="10"/>
          </p:nvPr>
        </p:nvSpPr>
        <p:spPr/>
        <p:txBody>
          <a:bodyPr/>
          <a:lstStyle/>
          <a:p>
            <a:fld id="{3DA471FE-0FCC-47A4-B218-06AF00AFA70F}" type="datetime1">
              <a:rPr lang="en-US" smtClean="0"/>
              <a:t>10/28/2018</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BE42C22A-A385-4013-8BC3-1C712ED98224}" type="datetime1">
              <a:rPr lang="en-US" smtClean="0"/>
              <a:t>10/28/2018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7648" y="2373284"/>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7" name="Date Placeholder 6"/>
          <p:cNvSpPr>
            <a:spLocks noGrp="1"/>
          </p:cNvSpPr>
          <p:nvPr>
            <p:ph type="dt" sz="half" idx="10"/>
          </p:nvPr>
        </p:nvSpPr>
        <p:spPr/>
        <p:txBody>
          <a:bodyPr/>
          <a:lstStyle/>
          <a:p>
            <a:fld id="{A4143CD7-DDC2-4E28-B80E-11B3368F8846}" type="datetime1">
              <a:rPr lang="en-US" smtClean="0"/>
              <a:t>10/28/2018</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3" name="Date Placeholder 2"/>
          <p:cNvSpPr>
            <a:spLocks noGrp="1"/>
          </p:cNvSpPr>
          <p:nvPr>
            <p:ph type="dt" sz="half" idx="10"/>
          </p:nvPr>
        </p:nvSpPr>
        <p:spPr/>
        <p:txBody>
          <a:bodyPr/>
          <a:lstStyle/>
          <a:p>
            <a:fld id="{68882D6B-0F0F-41E5-8A0F-FC2D7E2110E0}" type="datetime1">
              <a:rPr lang="en-US" smtClean="0"/>
              <a:t>10/28/2018</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2" name="Date Placeholder 1"/>
          <p:cNvSpPr>
            <a:spLocks noGrp="1"/>
          </p:cNvSpPr>
          <p:nvPr>
            <p:ph type="dt" sz="half" idx="10"/>
          </p:nvPr>
        </p:nvSpPr>
        <p:spPr/>
        <p:txBody>
          <a:bodyPr/>
          <a:lstStyle/>
          <a:p>
            <a:fld id="{399C1A38-D70F-41CF-857C-945C6FF6B07D}" type="datetime1">
              <a:rPr lang="en-US" smtClean="0"/>
              <a:t>10/28/2018</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5" name="Date Placeholder 4"/>
          <p:cNvSpPr>
            <a:spLocks noGrp="1"/>
          </p:cNvSpPr>
          <p:nvPr>
            <p:ph type="dt" sz="half" idx="10"/>
          </p:nvPr>
        </p:nvSpPr>
        <p:spPr/>
        <p:txBody>
          <a:bodyPr/>
          <a:lstStyle/>
          <a:p>
            <a:fld id="{E32B96DC-D1E7-4668-A471-A46ECA2AE34F}" type="datetime1">
              <a:rPr lang="en-US" smtClean="0"/>
              <a:t>10/28/2018</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r>
              <a:rPr lang="en-US"/>
              <a:t>Add a footer</a:t>
            </a:r>
            <a:endParaRPr lang="en-US" dirty="0"/>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fld id="{CC444FFE-4BDB-4301-83D8-FE8B25E7CF5A}" type="datetime1">
              <a:rPr lang="en-US" smtClean="0"/>
              <a:t>10/28/2018</a:t>
            </a:fld>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6" y="164123"/>
            <a:ext cx="11965305" cy="6693877"/>
          </a:xfrm>
          <a:prstGeom prst="rect">
            <a:avLst/>
          </a:prstGeom>
        </p:spPr>
      </p:pic>
    </p:spTree>
    <p:extLst>
      <p:ext uri="{BB962C8B-B14F-4D97-AF65-F5344CB8AC3E}">
        <p14:creationId xmlns:p14="http://schemas.microsoft.com/office/powerpoint/2010/main" val="198444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4400" dirty="0">
                <a:latin typeface="Century Gothic" panose="020B0502020202020204" pitchFamily="34" charset="0"/>
              </a:rPr>
              <a:t>“Deliver those who are drawn toward death, and hold back those stumbling to the slaughter. If you say, “Surely we did not know this,” Does not He who weighs the heart consider it? He who keeps your soul, does He not know it? And will He not render to each man according to his deeds?” </a:t>
            </a:r>
            <a:br>
              <a:rPr lang="en-US" sz="4400" dirty="0">
                <a:latin typeface="Century Gothic" panose="020B0502020202020204" pitchFamily="34" charset="0"/>
              </a:rPr>
            </a:br>
            <a:br>
              <a:rPr lang="en-US" sz="4400" dirty="0">
                <a:latin typeface="Century Gothic" panose="020B0502020202020204" pitchFamily="34" charset="0"/>
              </a:rPr>
            </a:br>
            <a:r>
              <a:rPr lang="en-US" sz="4400" dirty="0">
                <a:latin typeface="Century Gothic" panose="020B0502020202020204" pitchFamily="34" charset="0"/>
              </a:rPr>
              <a:t>					Proverbs 24:11-12</a:t>
            </a:r>
          </a:p>
        </p:txBody>
      </p:sp>
    </p:spTree>
    <p:extLst>
      <p:ext uri="{BB962C8B-B14F-4D97-AF65-F5344CB8AC3E}">
        <p14:creationId xmlns:p14="http://schemas.microsoft.com/office/powerpoint/2010/main" val="9381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6000" dirty="0">
                <a:latin typeface="Century Gothic" panose="020B0502020202020204" pitchFamily="34" charset="0"/>
              </a:rPr>
              <a:t>“Pure and undefiled religion before God and the Father is this: to visit orphans and widows in their trouble, and to keep oneself unspotted from the world.”</a:t>
            </a:r>
            <a:br>
              <a:rPr lang="en-US" sz="6000" dirty="0">
                <a:latin typeface="Century Gothic" panose="020B0502020202020204" pitchFamily="34" charset="0"/>
              </a:rPr>
            </a:br>
            <a:r>
              <a:rPr lang="en-US" sz="6000" dirty="0">
                <a:latin typeface="Century Gothic" panose="020B0502020202020204" pitchFamily="34" charset="0"/>
              </a:rPr>
              <a:t>		</a:t>
            </a:r>
            <a:br>
              <a:rPr lang="en-US" sz="6000" dirty="0">
                <a:latin typeface="Century Gothic" panose="020B0502020202020204" pitchFamily="34" charset="0"/>
              </a:rPr>
            </a:br>
            <a:r>
              <a:rPr lang="en-US" sz="6000" dirty="0">
                <a:latin typeface="Century Gothic" panose="020B0502020202020204" pitchFamily="34" charset="0"/>
              </a:rPr>
              <a:t>							James 1:27</a:t>
            </a:r>
          </a:p>
        </p:txBody>
      </p:sp>
    </p:spTree>
    <p:extLst>
      <p:ext uri="{BB962C8B-B14F-4D97-AF65-F5344CB8AC3E}">
        <p14:creationId xmlns:p14="http://schemas.microsoft.com/office/powerpoint/2010/main" val="39194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4800" dirty="0">
                <a:latin typeface="Century Gothic" panose="020B0502020202020204" pitchFamily="34" charset="0"/>
              </a:rPr>
              <a:t>“And you shall love the Lord your God with all your heart, with all your soul, with all your mind and with all your strength. This is the first commandment. And the second commandment like it, is this: You shall love your neighbor as yourself.”</a:t>
            </a: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						Mark 12:30-31</a:t>
            </a:r>
          </a:p>
        </p:txBody>
      </p:sp>
    </p:spTree>
    <p:extLst>
      <p:ext uri="{BB962C8B-B14F-4D97-AF65-F5344CB8AC3E}">
        <p14:creationId xmlns:p14="http://schemas.microsoft.com/office/powerpoint/2010/main" val="125516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4800" dirty="0">
                <a:latin typeface="Century Gothic" panose="020B0502020202020204" pitchFamily="34" charset="0"/>
              </a:rPr>
              <a:t>Who are my little neighbors?</a:t>
            </a: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What are they?</a:t>
            </a: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What does God say?</a:t>
            </a: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What does science say?</a:t>
            </a:r>
          </a:p>
        </p:txBody>
      </p:sp>
    </p:spTree>
    <p:extLst>
      <p:ext uri="{BB962C8B-B14F-4D97-AF65-F5344CB8AC3E}">
        <p14:creationId xmlns:p14="http://schemas.microsoft.com/office/powerpoint/2010/main" val="263928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5400" dirty="0">
                <a:latin typeface="Century Gothic" panose="020B0502020202020204" pitchFamily="34" charset="0"/>
              </a:rPr>
              <a:t>“God created man in His own image, in the image of God He created him; male and female He created them… and God said, “Be fruitful and multiply.”</a:t>
            </a:r>
            <a:br>
              <a:rPr lang="en-US" sz="5400" dirty="0">
                <a:latin typeface="Century Gothic" panose="020B0502020202020204" pitchFamily="34" charset="0"/>
              </a:rPr>
            </a:br>
            <a:br>
              <a:rPr lang="en-US" sz="5400" dirty="0">
                <a:latin typeface="Century Gothic" panose="020B0502020202020204" pitchFamily="34" charset="0"/>
              </a:rPr>
            </a:br>
            <a:r>
              <a:rPr lang="en-US" sz="5400" dirty="0">
                <a:latin typeface="Century Gothic" panose="020B0502020202020204" pitchFamily="34" charset="0"/>
              </a:rPr>
              <a:t>						Genesis 1:27,28</a:t>
            </a:r>
            <a:br>
              <a:rPr lang="en-US" sz="5400" dirty="0">
                <a:latin typeface="Century Gothic" panose="020B0502020202020204" pitchFamily="34" charset="0"/>
              </a:rPr>
            </a:br>
            <a:r>
              <a:rPr lang="en-US" sz="5400" dirty="0">
                <a:latin typeface="Century Gothic" panose="020B0502020202020204" pitchFamily="34" charset="0"/>
              </a:rPr>
              <a:t>							Genesis 9:6</a:t>
            </a:r>
          </a:p>
        </p:txBody>
      </p:sp>
    </p:spTree>
    <p:extLst>
      <p:ext uri="{BB962C8B-B14F-4D97-AF65-F5344CB8AC3E}">
        <p14:creationId xmlns:p14="http://schemas.microsoft.com/office/powerpoint/2010/main" val="191920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6000" dirty="0">
                <a:latin typeface="Century Gothic" panose="020B0502020202020204" pitchFamily="34" charset="0"/>
              </a:rPr>
              <a:t>“Before I formed you in the womb I knew you. Before you were born I consecrated you; I have appointed you a prophet to the nations.”</a:t>
            </a:r>
            <a:br>
              <a:rPr lang="en-US" sz="6000" dirty="0">
                <a:latin typeface="Century Gothic" panose="020B0502020202020204" pitchFamily="34" charset="0"/>
              </a:rPr>
            </a:br>
            <a:br>
              <a:rPr lang="en-US" sz="6000" dirty="0">
                <a:latin typeface="Century Gothic" panose="020B0502020202020204" pitchFamily="34" charset="0"/>
              </a:rPr>
            </a:br>
            <a:r>
              <a:rPr lang="en-US" sz="6000" dirty="0">
                <a:latin typeface="Century Gothic" panose="020B0502020202020204" pitchFamily="34" charset="0"/>
              </a:rPr>
              <a:t>						Jeremiah 1:5</a:t>
            </a:r>
          </a:p>
        </p:txBody>
      </p:sp>
    </p:spTree>
    <p:extLst>
      <p:ext uri="{BB962C8B-B14F-4D97-AF65-F5344CB8AC3E}">
        <p14:creationId xmlns:p14="http://schemas.microsoft.com/office/powerpoint/2010/main" val="160122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5400" dirty="0">
                <a:latin typeface="Century Gothic" panose="020B0502020202020204" pitchFamily="34" charset="0"/>
              </a:rPr>
              <a:t>“For you formed my inward parts, You wove me together in my mother’s womb. I will give You thanks for I am fearfully and wonderfully made. Marvelous are Your works, and that my soul knows very well.”</a:t>
            </a:r>
            <a:br>
              <a:rPr lang="en-US" sz="5400" dirty="0">
                <a:latin typeface="Century Gothic" panose="020B0502020202020204" pitchFamily="34" charset="0"/>
              </a:rPr>
            </a:br>
            <a:br>
              <a:rPr lang="en-US" sz="5400" dirty="0">
                <a:latin typeface="Century Gothic" panose="020B0502020202020204" pitchFamily="34" charset="0"/>
              </a:rPr>
            </a:br>
            <a:r>
              <a:rPr lang="en-US" sz="5400" dirty="0">
                <a:latin typeface="Century Gothic" panose="020B0502020202020204" pitchFamily="34" charset="0"/>
              </a:rPr>
              <a:t>						Psalm 139:13-14</a:t>
            </a:r>
          </a:p>
        </p:txBody>
      </p:sp>
    </p:spTree>
    <p:extLst>
      <p:ext uri="{BB962C8B-B14F-4D97-AF65-F5344CB8AC3E}">
        <p14:creationId xmlns:p14="http://schemas.microsoft.com/office/powerpoint/2010/main" val="312359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5400" dirty="0">
                <a:latin typeface="Century Gothic" panose="020B0502020202020204" pitchFamily="34" charset="0"/>
              </a:rPr>
              <a:t>“Behold, the virgin shall be with child, and bear a Son, and they shall call His name Immanuel, which means, “God with us.” </a:t>
            </a:r>
            <a:br>
              <a:rPr lang="en-US" sz="5400" dirty="0">
                <a:latin typeface="Century Gothic" panose="020B0502020202020204" pitchFamily="34" charset="0"/>
              </a:rPr>
            </a:br>
            <a:br>
              <a:rPr lang="en-US" sz="5400" dirty="0">
                <a:latin typeface="Century Gothic" panose="020B0502020202020204" pitchFamily="34" charset="0"/>
              </a:rPr>
            </a:br>
            <a:r>
              <a:rPr lang="en-US" sz="5400" dirty="0">
                <a:latin typeface="Century Gothic" panose="020B0502020202020204" pitchFamily="34" charset="0"/>
              </a:rPr>
              <a:t>						Matthew 1:23</a:t>
            </a:r>
          </a:p>
        </p:txBody>
      </p:sp>
    </p:spTree>
    <p:extLst>
      <p:ext uri="{BB962C8B-B14F-4D97-AF65-F5344CB8AC3E}">
        <p14:creationId xmlns:p14="http://schemas.microsoft.com/office/powerpoint/2010/main" val="166355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5400" dirty="0">
                <a:latin typeface="Century Gothic" panose="020B0502020202020204" pitchFamily="34" charset="0"/>
              </a:rPr>
              <a:t>“For he will be great in the sight of the Lord; and he will drink no wine or strong drink, and he will be filled with the Holy Spirit while yet in his mother’s womb.”</a:t>
            </a:r>
            <a:br>
              <a:rPr lang="en-US" sz="5400" dirty="0">
                <a:latin typeface="Century Gothic" panose="020B0502020202020204" pitchFamily="34" charset="0"/>
              </a:rPr>
            </a:br>
            <a:br>
              <a:rPr lang="en-US" sz="5400" dirty="0">
                <a:latin typeface="Century Gothic" panose="020B0502020202020204" pitchFamily="34" charset="0"/>
              </a:rPr>
            </a:br>
            <a:r>
              <a:rPr lang="en-US" sz="5400" dirty="0">
                <a:latin typeface="Century Gothic" panose="020B0502020202020204" pitchFamily="34" charset="0"/>
              </a:rPr>
              <a:t>								Luke 1:15</a:t>
            </a:r>
          </a:p>
        </p:txBody>
      </p:sp>
    </p:spTree>
    <p:extLst>
      <p:ext uri="{BB962C8B-B14F-4D97-AF65-F5344CB8AC3E}">
        <p14:creationId xmlns:p14="http://schemas.microsoft.com/office/powerpoint/2010/main" val="159116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5400" dirty="0">
                <a:latin typeface="Century Gothic" panose="020B0502020202020204" pitchFamily="34" charset="0"/>
              </a:rPr>
              <a:t>“When Elizabeth heard Mary’s greeting, the baby leaped in her womb; and Elizabeth was filled with the Holy Spirit… And she said to Mary, “…the babe leaped in my womb for joy.”</a:t>
            </a: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							Luke 1:41,44</a:t>
            </a:r>
          </a:p>
        </p:txBody>
      </p:sp>
    </p:spTree>
    <p:extLst>
      <p:ext uri="{BB962C8B-B14F-4D97-AF65-F5344CB8AC3E}">
        <p14:creationId xmlns:p14="http://schemas.microsoft.com/office/powerpoint/2010/main" val="199655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71" y="1175654"/>
            <a:ext cx="11049000" cy="1110346"/>
          </a:xfrm>
        </p:spPr>
        <p:txBody>
          <a:bodyPr anchor="t">
            <a:normAutofit/>
          </a:bodyPr>
          <a:lstStyle/>
          <a:p>
            <a:pPr algn="ctr"/>
            <a:r>
              <a:rPr lang="en-US" sz="8000" dirty="0">
                <a:latin typeface="Century Gothic" panose="020B0502020202020204" pitchFamily="34" charset="0"/>
              </a:rPr>
              <a:t>Defending Little Lives</a:t>
            </a:r>
          </a:p>
        </p:txBody>
      </p:sp>
      <p:cxnSp>
        <p:nvCxnSpPr>
          <p:cNvPr id="6" name="Straight Connector 5"/>
          <p:cNvCxnSpPr/>
          <p:nvPr/>
        </p:nvCxnSpPr>
        <p:spPr>
          <a:xfrm>
            <a:off x="1611086" y="2362200"/>
            <a:ext cx="8839200" cy="3265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707571" y="2828608"/>
            <a:ext cx="11049000" cy="1110346"/>
          </a:xfrm>
          <a:prstGeom prst="rect">
            <a:avLst/>
          </a:prstGeom>
        </p:spPr>
        <p:txBody>
          <a:bodyPr vert="horz" lIns="91440" tIns="45720" rIns="91440" bIns="45720" rtlCol="0" anchor="t">
            <a:normAutofit/>
          </a:bodyPr>
          <a:lstStyle>
            <a:lvl1pPr algn="l" defTabSz="914400" rtl="0" eaLnBrk="1" latinLnBrk="0" hangingPunct="1">
              <a:lnSpc>
                <a:spcPct val="80000"/>
              </a:lnSpc>
              <a:spcBef>
                <a:spcPct val="0"/>
              </a:spcBef>
              <a:buNone/>
              <a:defRPr sz="7200" kern="1200">
                <a:solidFill>
                  <a:schemeClr val="tx1"/>
                </a:solidFill>
                <a:latin typeface="+mj-lt"/>
                <a:ea typeface="+mj-ea"/>
                <a:cs typeface="+mj-cs"/>
              </a:defRPr>
            </a:lvl1pPr>
          </a:lstStyle>
          <a:p>
            <a:pPr algn="ctr"/>
            <a:r>
              <a:rPr lang="en-US" sz="4000" dirty="0">
                <a:latin typeface="Century Gothic" panose="020B0502020202020204" pitchFamily="34" charset="0"/>
              </a:rPr>
              <a:t>Making a Case Against Abortion</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1034978"/>
            <a:ext cx="11049000" cy="1110346"/>
          </a:xfrm>
        </p:spPr>
        <p:txBody>
          <a:bodyPr anchor="t">
            <a:noAutofit/>
          </a:bodyPr>
          <a:lstStyle/>
          <a:p>
            <a:pPr algn="ctr"/>
            <a:r>
              <a:rPr lang="en-US" sz="4800" dirty="0">
                <a:latin typeface="Century Gothic" panose="020B0502020202020204" pitchFamily="34" charset="0"/>
              </a:rPr>
              <a:t>It is clear that the Word of God affirms the personhood and worth of every unborn child as made in the image of God.</a:t>
            </a:r>
          </a:p>
        </p:txBody>
      </p:sp>
    </p:spTree>
    <p:extLst>
      <p:ext uri="{BB962C8B-B14F-4D97-AF65-F5344CB8AC3E}">
        <p14:creationId xmlns:p14="http://schemas.microsoft.com/office/powerpoint/2010/main" val="40049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4800" dirty="0">
                <a:latin typeface="Century Gothic" panose="020B0502020202020204" pitchFamily="34" charset="0"/>
              </a:rPr>
              <a:t>What does science say?</a:t>
            </a: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endParaRPr lang="en-US" sz="4800" dirty="0">
              <a:latin typeface="Century Gothic" panose="020B0502020202020204" pitchFamily="34" charset="0"/>
            </a:endParaRPr>
          </a:p>
        </p:txBody>
      </p:sp>
    </p:spTree>
    <p:extLst>
      <p:ext uri="{BB962C8B-B14F-4D97-AF65-F5344CB8AC3E}">
        <p14:creationId xmlns:p14="http://schemas.microsoft.com/office/powerpoint/2010/main" val="32681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263" y="740228"/>
            <a:ext cx="11049000" cy="4647426"/>
          </a:xfrm>
          <a:prstGeom prst="rect">
            <a:avLst/>
          </a:prstGeom>
          <a:noFill/>
        </p:spPr>
        <p:txBody>
          <a:bodyPr wrap="square" rtlCol="0">
            <a:spAutoFit/>
          </a:bodyPr>
          <a:lstStyle/>
          <a:p>
            <a:pPr algn="ctr"/>
            <a:r>
              <a:rPr lang="en-US" sz="4400" dirty="0">
                <a:latin typeface="Century Gothic" panose="020B0502020202020204" pitchFamily="34" charset="0"/>
              </a:rPr>
              <a:t>“Every human embryologist in the world knows that the life of the new individual human being begins at fertilization. It is not belief. It is scientific fact.”</a:t>
            </a:r>
          </a:p>
          <a:p>
            <a:pPr algn="ctr"/>
            <a:endParaRPr lang="en-US" sz="4400" dirty="0">
              <a:latin typeface="Century Gothic" panose="020B0502020202020204" pitchFamily="34" charset="0"/>
            </a:endParaRPr>
          </a:p>
          <a:p>
            <a:pPr algn="ctr"/>
            <a:r>
              <a:rPr lang="en-US" sz="4400" dirty="0">
                <a:latin typeface="Century Gothic" panose="020B0502020202020204" pitchFamily="34" charset="0"/>
              </a:rPr>
              <a:t>			</a:t>
            </a:r>
            <a:r>
              <a:rPr lang="en-US" sz="3200" dirty="0">
                <a:latin typeface="Century Gothic" panose="020B0502020202020204" pitchFamily="34" charset="0"/>
              </a:rPr>
              <a:t>Dr. Ward Kischer, Human Embryologist, 							University of Arizona</a:t>
            </a:r>
          </a:p>
        </p:txBody>
      </p:sp>
    </p:spTree>
    <p:extLst>
      <p:ext uri="{BB962C8B-B14F-4D97-AF65-F5344CB8AC3E}">
        <p14:creationId xmlns:p14="http://schemas.microsoft.com/office/powerpoint/2010/main" val="341561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4000" dirty="0">
                <a:latin typeface="Century Gothic" panose="020B0502020202020204" pitchFamily="34" charset="0"/>
              </a:rPr>
              <a:t>There are no morally significant differences between the embryo you once were and the adult you are today. </a:t>
            </a:r>
            <a:br>
              <a:rPr lang="en-US" sz="4000" dirty="0">
                <a:latin typeface="Century Gothic" panose="020B0502020202020204" pitchFamily="34" charset="0"/>
              </a:rPr>
            </a:br>
            <a:br>
              <a:rPr lang="en-US" sz="4000" dirty="0">
                <a:latin typeface="Century Gothic" panose="020B0502020202020204" pitchFamily="34" charset="0"/>
              </a:rPr>
            </a:br>
            <a:r>
              <a:rPr lang="en-US" sz="4000" dirty="0">
                <a:latin typeface="Century Gothic" panose="020B0502020202020204" pitchFamily="34" charset="0"/>
              </a:rPr>
              <a:t>You have been the same person, with the same DNA, from the moment of your conception.</a:t>
            </a:r>
            <a:br>
              <a:rPr lang="en-US" sz="4000" dirty="0">
                <a:latin typeface="Century Gothic" panose="020B0502020202020204" pitchFamily="34" charset="0"/>
              </a:rPr>
            </a:br>
            <a:br>
              <a:rPr lang="en-US" sz="4000" dirty="0">
                <a:latin typeface="Century Gothic" panose="020B0502020202020204" pitchFamily="34" charset="0"/>
              </a:rPr>
            </a:br>
            <a:r>
              <a:rPr lang="en-US" sz="4000" dirty="0">
                <a:latin typeface="Century Gothic" panose="020B0502020202020204" pitchFamily="34" charset="0"/>
              </a:rPr>
              <a:t>The S.L.E.D. acronym helps show this to those who are pro-abortion.</a:t>
            </a:r>
          </a:p>
        </p:txBody>
      </p:sp>
    </p:spTree>
    <p:extLst>
      <p:ext uri="{BB962C8B-B14F-4D97-AF65-F5344CB8AC3E}">
        <p14:creationId xmlns:p14="http://schemas.microsoft.com/office/powerpoint/2010/main" val="76671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19900" dirty="0">
                <a:latin typeface="Century Gothic" panose="020B0502020202020204" pitchFamily="34" charset="0"/>
              </a:rPr>
              <a:t>S.L.E.D.</a:t>
            </a:r>
          </a:p>
        </p:txBody>
      </p:sp>
      <p:cxnSp>
        <p:nvCxnSpPr>
          <p:cNvPr id="4" name="Straight Connector 3"/>
          <p:cNvCxnSpPr/>
          <p:nvPr/>
        </p:nvCxnSpPr>
        <p:spPr>
          <a:xfrm>
            <a:off x="2336800" y="3120571"/>
            <a:ext cx="7068457" cy="2902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674634" y="3784876"/>
            <a:ext cx="11049000" cy="11103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kern="1200">
                <a:solidFill>
                  <a:schemeClr val="tx1"/>
                </a:solidFill>
                <a:latin typeface="+mj-lt"/>
                <a:ea typeface="+mj-ea"/>
                <a:cs typeface="+mj-cs"/>
              </a:defRPr>
            </a:lvl1pPr>
          </a:lstStyle>
          <a:p>
            <a:pPr algn="ctr"/>
            <a:r>
              <a:rPr lang="en-US" sz="4800" dirty="0">
                <a:latin typeface="Century Gothic" panose="020B0502020202020204" pitchFamily="34" charset="0"/>
              </a:rPr>
              <a:t>Defending the </a:t>
            </a:r>
          </a:p>
          <a:p>
            <a:pPr algn="ctr"/>
            <a:r>
              <a:rPr lang="en-US" sz="4800" dirty="0">
                <a:latin typeface="Century Gothic" panose="020B0502020202020204" pitchFamily="34" charset="0"/>
              </a:rPr>
              <a:t>humanity &amp; personhood </a:t>
            </a:r>
          </a:p>
          <a:p>
            <a:pPr algn="ctr"/>
            <a:r>
              <a:rPr lang="en-US" sz="4800" dirty="0">
                <a:latin typeface="Century Gothic" panose="020B0502020202020204" pitchFamily="34" charset="0"/>
              </a:rPr>
              <a:t>of the unborn</a:t>
            </a:r>
          </a:p>
        </p:txBody>
      </p:sp>
    </p:spTree>
    <p:extLst>
      <p:ext uri="{BB962C8B-B14F-4D97-AF65-F5344CB8AC3E}">
        <p14:creationId xmlns:p14="http://schemas.microsoft.com/office/powerpoint/2010/main" val="2972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19900" dirty="0">
                <a:latin typeface="Century Gothic" panose="020B0502020202020204" pitchFamily="34" charset="0"/>
              </a:rPr>
              <a:t>S.L.E.D.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49713" y="3168555"/>
            <a:ext cx="7373257" cy="3195959"/>
          </a:xfrm>
          <a:prstGeom prst="rect">
            <a:avLst/>
          </a:prstGeom>
          <a:ln w="38100">
            <a:solidFill>
              <a:schemeClr val="accent1"/>
            </a:solidFill>
          </a:ln>
        </p:spPr>
      </p:pic>
    </p:spTree>
    <p:extLst>
      <p:ext uri="{BB962C8B-B14F-4D97-AF65-F5344CB8AC3E}">
        <p14:creationId xmlns:p14="http://schemas.microsoft.com/office/powerpoint/2010/main" val="44481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19900" dirty="0">
                <a:latin typeface="Century Gothic" panose="020B0502020202020204" pitchFamily="34" charset="0"/>
              </a:rPr>
              <a:t>S.L.E.D.</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265" b="16712"/>
          <a:stretch/>
        </p:blipFill>
        <p:spPr>
          <a:xfrm>
            <a:off x="2235200" y="3033484"/>
            <a:ext cx="7402285" cy="3401527"/>
          </a:xfrm>
          <a:prstGeom prst="rect">
            <a:avLst/>
          </a:prstGeom>
          <a:ln w="38100">
            <a:solidFill>
              <a:schemeClr val="accent1"/>
            </a:solidFill>
          </a:ln>
        </p:spPr>
      </p:pic>
    </p:spTree>
    <p:extLst>
      <p:ext uri="{BB962C8B-B14F-4D97-AF65-F5344CB8AC3E}">
        <p14:creationId xmlns:p14="http://schemas.microsoft.com/office/powerpoint/2010/main" val="16764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4" y="3298648"/>
            <a:ext cx="11600263" cy="3334382"/>
          </a:xfrm>
        </p:spPr>
        <p:txBody>
          <a:bodyPr anchor="t">
            <a:noAutofit/>
          </a:bodyPr>
          <a:lstStyle/>
          <a:p>
            <a:r>
              <a:rPr lang="en-US" sz="6600" dirty="0">
                <a:latin typeface="Century Gothic" panose="020B0502020202020204" pitchFamily="34" charset="0"/>
              </a:rPr>
              <a:t>S -  Size</a:t>
            </a:r>
            <a:br>
              <a:rPr lang="en-US" sz="6600" dirty="0">
                <a:latin typeface="Century Gothic" panose="020B0502020202020204" pitchFamily="34" charset="0"/>
              </a:rPr>
            </a:br>
            <a:r>
              <a:rPr lang="en-US" sz="6600" dirty="0">
                <a:latin typeface="Century Gothic" panose="020B0502020202020204" pitchFamily="34" charset="0"/>
              </a:rPr>
              <a:t>L -  Level of Development</a:t>
            </a:r>
            <a:br>
              <a:rPr lang="en-US" sz="6600" dirty="0">
                <a:latin typeface="Century Gothic" panose="020B0502020202020204" pitchFamily="34" charset="0"/>
              </a:rPr>
            </a:br>
            <a:r>
              <a:rPr lang="en-US" sz="6600" dirty="0">
                <a:latin typeface="Century Gothic" panose="020B0502020202020204" pitchFamily="34" charset="0"/>
              </a:rPr>
              <a:t>E -  Environment</a:t>
            </a:r>
            <a:br>
              <a:rPr lang="en-US" sz="6600" dirty="0">
                <a:latin typeface="Century Gothic" panose="020B0502020202020204" pitchFamily="34" charset="0"/>
              </a:rPr>
            </a:br>
            <a:r>
              <a:rPr lang="en-US" sz="6600" dirty="0">
                <a:latin typeface="Century Gothic" panose="020B0502020202020204" pitchFamily="34" charset="0"/>
              </a:rPr>
              <a:t>D - Degree of Dependency</a:t>
            </a:r>
          </a:p>
        </p:txBody>
      </p:sp>
      <p:sp>
        <p:nvSpPr>
          <p:cNvPr id="3" name="Title 1"/>
          <p:cNvSpPr txBox="1">
            <a:spLocks/>
          </p:cNvSpPr>
          <p:nvPr/>
        </p:nvSpPr>
        <p:spPr>
          <a:xfrm>
            <a:off x="754463" y="671562"/>
            <a:ext cx="11049000" cy="11103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kern="1200">
                <a:solidFill>
                  <a:schemeClr val="tx1"/>
                </a:solidFill>
                <a:latin typeface="+mj-lt"/>
                <a:ea typeface="+mj-ea"/>
                <a:cs typeface="+mj-cs"/>
              </a:defRPr>
            </a:lvl1pPr>
          </a:lstStyle>
          <a:p>
            <a:pPr algn="ctr"/>
            <a:r>
              <a:rPr lang="en-US" sz="19900">
                <a:latin typeface="Century Gothic" panose="020B0502020202020204" pitchFamily="34" charset="0"/>
              </a:rPr>
              <a:t>S.L.E.D.</a:t>
            </a:r>
            <a:endParaRPr lang="en-US" sz="19900" dirty="0">
              <a:latin typeface="Century Gothic" panose="020B0502020202020204" pitchFamily="34" charset="0"/>
            </a:endParaRPr>
          </a:p>
        </p:txBody>
      </p:sp>
    </p:spTree>
    <p:extLst>
      <p:ext uri="{BB962C8B-B14F-4D97-AF65-F5344CB8AC3E}">
        <p14:creationId xmlns:p14="http://schemas.microsoft.com/office/powerpoint/2010/main" val="375358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4" y="3298648"/>
            <a:ext cx="11600263" cy="3334382"/>
          </a:xfrm>
        </p:spPr>
        <p:txBody>
          <a:bodyPr anchor="t">
            <a:noAutofit/>
          </a:bodyPr>
          <a:lstStyle/>
          <a:p>
            <a:r>
              <a:rPr lang="en-US" sz="6600" dirty="0">
                <a:solidFill>
                  <a:schemeClr val="accent3"/>
                </a:solidFill>
                <a:latin typeface="Century Gothic" panose="020B0502020202020204" pitchFamily="34" charset="0"/>
              </a:rPr>
              <a:t>S -  Size</a:t>
            </a:r>
            <a:br>
              <a:rPr lang="en-US" sz="6600" dirty="0">
                <a:latin typeface="Century Gothic" panose="020B0502020202020204" pitchFamily="34" charset="0"/>
              </a:rPr>
            </a:br>
            <a:r>
              <a:rPr lang="en-US" sz="4000" dirty="0">
                <a:latin typeface="Century Gothic" panose="020B0502020202020204" pitchFamily="34" charset="0"/>
              </a:rPr>
              <a:t>A person’s size does not determine their value or worth. A 2 month old is smaller than 2 year old, who is smaller than 10 year old, but they’re all still people. The unborn are smaller, but they are still 100% human persons.</a:t>
            </a:r>
            <a:br>
              <a:rPr lang="en-US" sz="6600" dirty="0">
                <a:latin typeface="Century Gothic" panose="020B0502020202020204" pitchFamily="34" charset="0"/>
              </a:rPr>
            </a:br>
            <a:endParaRPr lang="en-US" sz="6600" dirty="0">
              <a:latin typeface="Century Gothic" panose="020B0502020202020204" pitchFamily="34" charset="0"/>
            </a:endParaRPr>
          </a:p>
        </p:txBody>
      </p:sp>
      <p:sp>
        <p:nvSpPr>
          <p:cNvPr id="3" name="Title 1"/>
          <p:cNvSpPr txBox="1">
            <a:spLocks/>
          </p:cNvSpPr>
          <p:nvPr/>
        </p:nvSpPr>
        <p:spPr>
          <a:xfrm>
            <a:off x="754463" y="671562"/>
            <a:ext cx="11049000" cy="11103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kern="1200">
                <a:solidFill>
                  <a:schemeClr val="tx1"/>
                </a:solidFill>
                <a:latin typeface="+mj-lt"/>
                <a:ea typeface="+mj-ea"/>
                <a:cs typeface="+mj-cs"/>
              </a:defRPr>
            </a:lvl1pPr>
          </a:lstStyle>
          <a:p>
            <a:pPr algn="ctr"/>
            <a:r>
              <a:rPr lang="en-US" sz="19900">
                <a:latin typeface="Century Gothic" panose="020B0502020202020204" pitchFamily="34" charset="0"/>
              </a:rPr>
              <a:t>S.L.E.D.</a:t>
            </a:r>
            <a:endParaRPr lang="en-US" sz="19900" dirty="0">
              <a:latin typeface="Century Gothic" panose="020B0502020202020204" pitchFamily="34" charset="0"/>
            </a:endParaRPr>
          </a:p>
        </p:txBody>
      </p:sp>
    </p:spTree>
    <p:extLst>
      <p:ext uri="{BB962C8B-B14F-4D97-AF65-F5344CB8AC3E}">
        <p14:creationId xmlns:p14="http://schemas.microsoft.com/office/powerpoint/2010/main" val="21629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4" y="3298648"/>
            <a:ext cx="11600263" cy="3334382"/>
          </a:xfrm>
        </p:spPr>
        <p:txBody>
          <a:bodyPr anchor="t">
            <a:noAutofit/>
          </a:bodyPr>
          <a:lstStyle/>
          <a:p>
            <a:r>
              <a:rPr lang="en-US" sz="6600" dirty="0">
                <a:solidFill>
                  <a:schemeClr val="accent3"/>
                </a:solidFill>
                <a:latin typeface="Century Gothic" panose="020B0502020202020204" pitchFamily="34" charset="0"/>
              </a:rPr>
              <a:t>L -  Level of Development</a:t>
            </a:r>
            <a:br>
              <a:rPr lang="en-US" sz="6600" dirty="0">
                <a:latin typeface="Century Gothic" panose="020B0502020202020204" pitchFamily="34" charset="0"/>
              </a:rPr>
            </a:br>
            <a:r>
              <a:rPr lang="en-US" sz="3200" dirty="0">
                <a:latin typeface="Century Gothic" panose="020B0502020202020204" pitchFamily="34" charset="0"/>
              </a:rPr>
              <a:t>A person’s level of development doesn’t determine their value. A 4 year old has not developed as much as a teenager, but they are still 100% a human person. Children naturally progress through different stages of development &amp; even if they are developmentally challenged it does not change their personhood.</a:t>
            </a:r>
          </a:p>
        </p:txBody>
      </p:sp>
      <p:sp>
        <p:nvSpPr>
          <p:cNvPr id="3" name="Title 1"/>
          <p:cNvSpPr txBox="1">
            <a:spLocks/>
          </p:cNvSpPr>
          <p:nvPr/>
        </p:nvSpPr>
        <p:spPr>
          <a:xfrm>
            <a:off x="754463" y="671562"/>
            <a:ext cx="11049000" cy="11103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kern="1200">
                <a:solidFill>
                  <a:schemeClr val="tx1"/>
                </a:solidFill>
                <a:latin typeface="+mj-lt"/>
                <a:ea typeface="+mj-ea"/>
                <a:cs typeface="+mj-cs"/>
              </a:defRPr>
            </a:lvl1pPr>
          </a:lstStyle>
          <a:p>
            <a:pPr algn="ctr"/>
            <a:r>
              <a:rPr lang="en-US" sz="19900">
                <a:latin typeface="Century Gothic" panose="020B0502020202020204" pitchFamily="34" charset="0"/>
              </a:rPr>
              <a:t>S.L.E.D.</a:t>
            </a:r>
            <a:endParaRPr lang="en-US" sz="19900" dirty="0">
              <a:latin typeface="Century Gothic" panose="020B0502020202020204" pitchFamily="34" charset="0"/>
            </a:endParaRPr>
          </a:p>
        </p:txBody>
      </p:sp>
    </p:spTree>
    <p:extLst>
      <p:ext uri="{BB962C8B-B14F-4D97-AF65-F5344CB8AC3E}">
        <p14:creationId xmlns:p14="http://schemas.microsoft.com/office/powerpoint/2010/main" val="330574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4800" dirty="0">
                <a:latin typeface="Century Gothic" panose="020B0502020202020204" pitchFamily="34" charset="0"/>
              </a:rPr>
              <a:t>To those considering abortion</a:t>
            </a: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God says…</a:t>
            </a:r>
          </a:p>
        </p:txBody>
      </p:sp>
    </p:spTree>
    <p:extLst>
      <p:ext uri="{BB962C8B-B14F-4D97-AF65-F5344CB8AC3E}">
        <p14:creationId xmlns:p14="http://schemas.microsoft.com/office/powerpoint/2010/main" val="286579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4" y="3298648"/>
            <a:ext cx="11600263" cy="3334382"/>
          </a:xfrm>
        </p:spPr>
        <p:txBody>
          <a:bodyPr anchor="t">
            <a:noAutofit/>
          </a:bodyPr>
          <a:lstStyle/>
          <a:p>
            <a:r>
              <a:rPr lang="en-US" sz="6600" dirty="0">
                <a:solidFill>
                  <a:schemeClr val="accent3"/>
                </a:solidFill>
                <a:latin typeface="Century Gothic" panose="020B0502020202020204" pitchFamily="34" charset="0"/>
              </a:rPr>
              <a:t>E -  Environment</a:t>
            </a:r>
            <a:br>
              <a:rPr lang="en-US" sz="6600" dirty="0">
                <a:latin typeface="Century Gothic" panose="020B0502020202020204" pitchFamily="34" charset="0"/>
              </a:rPr>
            </a:br>
            <a:r>
              <a:rPr lang="en-US" sz="3600" dirty="0">
                <a:latin typeface="Century Gothic" panose="020B0502020202020204" pitchFamily="34" charset="0"/>
              </a:rPr>
              <a:t>Your location or environment does not change your value or what you are. Yes, the unborn are in a unique environment, but they are still human persons. If you were in outer space or scuba diving underwater, you’re personhood does not change.</a:t>
            </a:r>
            <a:endParaRPr lang="en-US" sz="5400" dirty="0">
              <a:latin typeface="Century Gothic" panose="020B0502020202020204" pitchFamily="34" charset="0"/>
            </a:endParaRPr>
          </a:p>
        </p:txBody>
      </p:sp>
      <p:sp>
        <p:nvSpPr>
          <p:cNvPr id="3" name="Title 1"/>
          <p:cNvSpPr txBox="1">
            <a:spLocks/>
          </p:cNvSpPr>
          <p:nvPr/>
        </p:nvSpPr>
        <p:spPr>
          <a:xfrm>
            <a:off x="754463" y="671562"/>
            <a:ext cx="11049000" cy="11103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kern="1200">
                <a:solidFill>
                  <a:schemeClr val="tx1"/>
                </a:solidFill>
                <a:latin typeface="+mj-lt"/>
                <a:ea typeface="+mj-ea"/>
                <a:cs typeface="+mj-cs"/>
              </a:defRPr>
            </a:lvl1pPr>
          </a:lstStyle>
          <a:p>
            <a:pPr algn="ctr"/>
            <a:r>
              <a:rPr lang="en-US" sz="19900">
                <a:latin typeface="Century Gothic" panose="020B0502020202020204" pitchFamily="34" charset="0"/>
              </a:rPr>
              <a:t>S.L.E.D.</a:t>
            </a:r>
            <a:endParaRPr lang="en-US" sz="19900" dirty="0">
              <a:latin typeface="Century Gothic" panose="020B0502020202020204" pitchFamily="34" charset="0"/>
            </a:endParaRPr>
          </a:p>
        </p:txBody>
      </p:sp>
    </p:spTree>
    <p:extLst>
      <p:ext uri="{BB962C8B-B14F-4D97-AF65-F5344CB8AC3E}">
        <p14:creationId xmlns:p14="http://schemas.microsoft.com/office/powerpoint/2010/main" val="148709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4" y="3298648"/>
            <a:ext cx="11600263" cy="3334382"/>
          </a:xfrm>
        </p:spPr>
        <p:txBody>
          <a:bodyPr anchor="t">
            <a:noAutofit/>
          </a:bodyPr>
          <a:lstStyle/>
          <a:p>
            <a:r>
              <a:rPr lang="en-US" sz="6600" dirty="0">
                <a:solidFill>
                  <a:schemeClr val="accent3"/>
                </a:solidFill>
                <a:latin typeface="Century Gothic" panose="020B0502020202020204" pitchFamily="34" charset="0"/>
              </a:rPr>
              <a:t>D - Degree of Dependency</a:t>
            </a:r>
            <a:br>
              <a:rPr lang="en-US" sz="6600" dirty="0">
                <a:latin typeface="Century Gothic" panose="020B0502020202020204" pitchFamily="34" charset="0"/>
              </a:rPr>
            </a:br>
            <a:r>
              <a:rPr lang="en-US" sz="3200" dirty="0">
                <a:latin typeface="Century Gothic" panose="020B0502020202020204" pitchFamily="34" charset="0"/>
              </a:rPr>
              <a:t>The unborn are certainly dependent on the mother’s body for nutrition and a proper environment. But newborns and toddlers are also dependent on others to give them nutrition and a safe environment. Personhood and worth does not change because someone depends on others. This also applies to handicapped, elderly, etc…</a:t>
            </a:r>
          </a:p>
        </p:txBody>
      </p:sp>
      <p:sp>
        <p:nvSpPr>
          <p:cNvPr id="3" name="Title 1"/>
          <p:cNvSpPr txBox="1">
            <a:spLocks/>
          </p:cNvSpPr>
          <p:nvPr/>
        </p:nvSpPr>
        <p:spPr>
          <a:xfrm>
            <a:off x="754463" y="671562"/>
            <a:ext cx="11049000" cy="11103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kern="1200">
                <a:solidFill>
                  <a:schemeClr val="tx1"/>
                </a:solidFill>
                <a:latin typeface="+mj-lt"/>
                <a:ea typeface="+mj-ea"/>
                <a:cs typeface="+mj-cs"/>
              </a:defRPr>
            </a:lvl1pPr>
          </a:lstStyle>
          <a:p>
            <a:pPr algn="ctr"/>
            <a:r>
              <a:rPr lang="en-US" sz="19900">
                <a:latin typeface="Century Gothic" panose="020B0502020202020204" pitchFamily="34" charset="0"/>
              </a:rPr>
              <a:t>S.L.E.D.</a:t>
            </a:r>
            <a:endParaRPr lang="en-US" sz="19900" dirty="0">
              <a:latin typeface="Century Gothic" panose="020B0502020202020204" pitchFamily="34" charset="0"/>
            </a:endParaRPr>
          </a:p>
        </p:txBody>
      </p:sp>
    </p:spTree>
    <p:extLst>
      <p:ext uri="{BB962C8B-B14F-4D97-AF65-F5344CB8AC3E}">
        <p14:creationId xmlns:p14="http://schemas.microsoft.com/office/powerpoint/2010/main" val="180755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314" y="3298648"/>
            <a:ext cx="11600263" cy="3334382"/>
          </a:xfrm>
        </p:spPr>
        <p:txBody>
          <a:bodyPr anchor="t">
            <a:noAutofit/>
          </a:bodyPr>
          <a:lstStyle/>
          <a:p>
            <a:r>
              <a:rPr lang="en-US" sz="6600" dirty="0">
                <a:latin typeface="Century Gothic" panose="020B0502020202020204" pitchFamily="34" charset="0"/>
              </a:rPr>
              <a:t>S -  Size</a:t>
            </a:r>
            <a:br>
              <a:rPr lang="en-US" sz="6600" dirty="0">
                <a:latin typeface="Century Gothic" panose="020B0502020202020204" pitchFamily="34" charset="0"/>
              </a:rPr>
            </a:br>
            <a:r>
              <a:rPr lang="en-US" sz="6600" dirty="0">
                <a:latin typeface="Century Gothic" panose="020B0502020202020204" pitchFamily="34" charset="0"/>
              </a:rPr>
              <a:t>L -  Level of Development</a:t>
            </a:r>
            <a:br>
              <a:rPr lang="en-US" sz="6600" dirty="0">
                <a:latin typeface="Century Gothic" panose="020B0502020202020204" pitchFamily="34" charset="0"/>
              </a:rPr>
            </a:br>
            <a:r>
              <a:rPr lang="en-US" sz="6600" dirty="0">
                <a:latin typeface="Century Gothic" panose="020B0502020202020204" pitchFamily="34" charset="0"/>
              </a:rPr>
              <a:t>E -  Environment</a:t>
            </a:r>
            <a:br>
              <a:rPr lang="en-US" sz="6600" dirty="0">
                <a:latin typeface="Century Gothic" panose="020B0502020202020204" pitchFamily="34" charset="0"/>
              </a:rPr>
            </a:br>
            <a:r>
              <a:rPr lang="en-US" sz="6600" dirty="0">
                <a:latin typeface="Century Gothic" panose="020B0502020202020204" pitchFamily="34" charset="0"/>
              </a:rPr>
              <a:t>D - Degree of Dependency</a:t>
            </a:r>
          </a:p>
        </p:txBody>
      </p:sp>
      <p:sp>
        <p:nvSpPr>
          <p:cNvPr id="3" name="Title 1"/>
          <p:cNvSpPr txBox="1">
            <a:spLocks/>
          </p:cNvSpPr>
          <p:nvPr/>
        </p:nvSpPr>
        <p:spPr>
          <a:xfrm>
            <a:off x="754463" y="671562"/>
            <a:ext cx="11049000" cy="1110346"/>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7200" kern="1200">
                <a:solidFill>
                  <a:schemeClr val="tx1"/>
                </a:solidFill>
                <a:latin typeface="+mj-lt"/>
                <a:ea typeface="+mj-ea"/>
                <a:cs typeface="+mj-cs"/>
              </a:defRPr>
            </a:lvl1pPr>
          </a:lstStyle>
          <a:p>
            <a:pPr algn="ctr"/>
            <a:r>
              <a:rPr lang="en-US" sz="19900" dirty="0">
                <a:solidFill>
                  <a:schemeClr val="accent3"/>
                </a:solidFill>
                <a:latin typeface="Century Gothic" panose="020B0502020202020204" pitchFamily="34" charset="0"/>
              </a:rPr>
              <a:t>S.L.E.D.</a:t>
            </a:r>
          </a:p>
        </p:txBody>
      </p:sp>
    </p:spTree>
    <p:extLst>
      <p:ext uri="{BB962C8B-B14F-4D97-AF65-F5344CB8AC3E}">
        <p14:creationId xmlns:p14="http://schemas.microsoft.com/office/powerpoint/2010/main" val="295302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r>
              <a:rPr lang="en-US" sz="4800" dirty="0">
                <a:latin typeface="Century Gothic" panose="020B0502020202020204" pitchFamily="34" charset="0"/>
              </a:rPr>
              <a:t>North Carolina Abortion Facts</a:t>
            </a:r>
            <a:br>
              <a:rPr lang="en-US" sz="4800" dirty="0">
                <a:latin typeface="Century Gothic" panose="020B0502020202020204" pitchFamily="34" charset="0"/>
              </a:rPr>
            </a:br>
            <a:br>
              <a:rPr lang="en-US" sz="4800" dirty="0">
                <a:latin typeface="Century Gothic" panose="020B0502020202020204" pitchFamily="34" charset="0"/>
              </a:rPr>
            </a:br>
            <a:r>
              <a:rPr lang="en-US" sz="3200" dirty="0">
                <a:latin typeface="Century Gothic" panose="020B0502020202020204" pitchFamily="34" charset="0"/>
              </a:rPr>
              <a:t>In 2014 apx. 30,000 abortion divided by 37 clinics </a:t>
            </a:r>
            <a:br>
              <a:rPr lang="en-US" sz="3200" dirty="0">
                <a:latin typeface="Century Gothic" panose="020B0502020202020204" pitchFamily="34" charset="0"/>
              </a:rPr>
            </a:br>
            <a:r>
              <a:rPr lang="en-US" sz="3200" dirty="0">
                <a:latin typeface="Century Gothic" panose="020B0502020202020204" pitchFamily="34" charset="0"/>
              </a:rPr>
              <a:t>This Includes residents &amp; out of state visitors</a:t>
            </a:r>
            <a:br>
              <a:rPr lang="en-US" sz="3200" dirty="0">
                <a:latin typeface="Century Gothic" panose="020B0502020202020204" pitchFamily="34" charset="0"/>
              </a:rPr>
            </a:br>
            <a:r>
              <a:rPr lang="en-US" sz="3200" dirty="0">
                <a:latin typeface="Century Gothic" panose="020B0502020202020204" pitchFamily="34" charset="0"/>
              </a:rPr>
              <a:t>Amounts to 3% of 1 million US abortions per year</a:t>
            </a:r>
            <a:br>
              <a:rPr lang="en-US" sz="3200" dirty="0">
                <a:latin typeface="Century Gothic" panose="020B0502020202020204" pitchFamily="34" charset="0"/>
              </a:rPr>
            </a:br>
            <a:r>
              <a:rPr lang="en-US" sz="3200" dirty="0">
                <a:latin typeface="Century Gothic" panose="020B0502020202020204" pitchFamily="34" charset="0"/>
              </a:rPr>
              <a:t>400+ abortion a week in North Carolina</a:t>
            </a:r>
            <a:br>
              <a:rPr lang="en-US" sz="3200" dirty="0">
                <a:latin typeface="Century Gothic" panose="020B0502020202020204" pitchFamily="34" charset="0"/>
              </a:rPr>
            </a:br>
            <a:r>
              <a:rPr lang="en-US" sz="3200" dirty="0">
                <a:latin typeface="Century Gothic" panose="020B0502020202020204" pitchFamily="34" charset="0"/>
              </a:rPr>
              <a:t>Raleigh has over 100 abortions per week</a:t>
            </a:r>
            <a:br>
              <a:rPr lang="en-US" sz="3200" dirty="0">
                <a:latin typeface="Century Gothic" panose="020B0502020202020204" pitchFamily="34" charset="0"/>
              </a:rPr>
            </a:br>
            <a:br>
              <a:rPr lang="en-US" sz="3200" dirty="0">
                <a:latin typeface="Century Gothic" panose="020B0502020202020204" pitchFamily="34" charset="0"/>
              </a:rPr>
            </a:br>
            <a:r>
              <a:rPr lang="en-US" sz="3200" dirty="0">
                <a:latin typeface="Century Gothic" panose="020B0502020202020204" pitchFamily="34" charset="0"/>
              </a:rPr>
              <a:t>NC ABORTION LAWS</a:t>
            </a:r>
            <a:br>
              <a:rPr lang="en-US" sz="3200" dirty="0">
                <a:latin typeface="Century Gothic" panose="020B0502020202020204" pitchFamily="34" charset="0"/>
              </a:rPr>
            </a:br>
            <a:r>
              <a:rPr lang="en-US" sz="3200" dirty="0">
                <a:latin typeface="Century Gothic" panose="020B0502020202020204" pitchFamily="34" charset="0"/>
              </a:rPr>
              <a:t>No abortions after 20 weeks unless rape/incest/health? </a:t>
            </a:r>
            <a:br>
              <a:rPr lang="en-US" sz="3200" dirty="0">
                <a:latin typeface="Century Gothic" panose="020B0502020202020204" pitchFamily="34" charset="0"/>
              </a:rPr>
            </a:br>
            <a:r>
              <a:rPr lang="en-US" sz="3200" dirty="0">
                <a:latin typeface="Century Gothic" panose="020B0502020202020204" pitchFamily="34" charset="0"/>
              </a:rPr>
              <a:t>72 hour waiting period after counsel about abortion</a:t>
            </a:r>
            <a:br>
              <a:rPr lang="en-US" sz="3200" dirty="0">
                <a:latin typeface="Century Gothic" panose="020B0502020202020204" pitchFamily="34" charset="0"/>
              </a:rPr>
            </a:br>
            <a:r>
              <a:rPr lang="en-US" sz="3200" dirty="0">
                <a:latin typeface="Century Gothic" panose="020B0502020202020204" pitchFamily="34" charset="0"/>
              </a:rPr>
              <a:t>Minors must have parental consent</a:t>
            </a:r>
            <a:br>
              <a:rPr lang="en-US" sz="3200" dirty="0">
                <a:latin typeface="Century Gothic" panose="020B0502020202020204" pitchFamily="34" charset="0"/>
              </a:rPr>
            </a:br>
            <a:br>
              <a:rPr lang="en-US" sz="3200" dirty="0">
                <a:latin typeface="Century Gothic" panose="020B0502020202020204" pitchFamily="34" charset="0"/>
              </a:rPr>
            </a:br>
            <a:endParaRPr lang="en-US" sz="3200" dirty="0">
              <a:latin typeface="Century Gothic" panose="020B0502020202020204" pitchFamily="34" charset="0"/>
            </a:endParaRPr>
          </a:p>
        </p:txBody>
      </p:sp>
    </p:spTree>
    <p:extLst>
      <p:ext uri="{BB962C8B-B14F-4D97-AF65-F5344CB8AC3E}">
        <p14:creationId xmlns:p14="http://schemas.microsoft.com/office/powerpoint/2010/main" val="61484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294" y="1339778"/>
            <a:ext cx="11049000" cy="1110346"/>
          </a:xfrm>
        </p:spPr>
        <p:txBody>
          <a:bodyPr anchor="t">
            <a:noAutofit/>
          </a:bodyPr>
          <a:lstStyle/>
          <a:p>
            <a:pPr algn="ctr"/>
            <a:r>
              <a:rPr lang="en-US" sz="4800" dirty="0">
                <a:latin typeface="Century Gothic" panose="020B0502020202020204" pitchFamily="34" charset="0"/>
              </a:rPr>
              <a:t>WE MUST RISE UP AND DEFEND LIFE!</a:t>
            </a: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1- REPENT OF APATHY</a:t>
            </a:r>
            <a:br>
              <a:rPr lang="en-US" sz="4800" dirty="0">
                <a:latin typeface="Century Gothic" panose="020B0502020202020204" pitchFamily="34" charset="0"/>
              </a:rPr>
            </a:br>
            <a:r>
              <a:rPr lang="en-US" sz="4800" dirty="0">
                <a:latin typeface="Century Gothic" panose="020B0502020202020204" pitchFamily="34" charset="0"/>
              </a:rPr>
              <a:t>2- PRAY FOR GOD TO MOVE</a:t>
            </a:r>
            <a:br>
              <a:rPr lang="en-US" sz="4800" dirty="0">
                <a:latin typeface="Century Gothic" panose="020B0502020202020204" pitchFamily="34" charset="0"/>
              </a:rPr>
            </a:br>
            <a:r>
              <a:rPr lang="en-US" sz="4800" dirty="0">
                <a:latin typeface="Century Gothic" panose="020B0502020202020204" pitchFamily="34" charset="0"/>
              </a:rPr>
              <a:t>3- ACTIVELY ENGAGE </a:t>
            </a:r>
          </a:p>
        </p:txBody>
      </p:sp>
    </p:spTree>
    <p:extLst>
      <p:ext uri="{BB962C8B-B14F-4D97-AF65-F5344CB8AC3E}">
        <p14:creationId xmlns:p14="http://schemas.microsoft.com/office/powerpoint/2010/main" val="399742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6" y="164123"/>
            <a:ext cx="11965305" cy="6693877"/>
          </a:xfrm>
          <a:prstGeom prst="rect">
            <a:avLst/>
          </a:prstGeom>
        </p:spPr>
      </p:pic>
    </p:spTree>
    <p:extLst>
      <p:ext uri="{BB962C8B-B14F-4D97-AF65-F5344CB8AC3E}">
        <p14:creationId xmlns:p14="http://schemas.microsoft.com/office/powerpoint/2010/main" val="92707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6000" dirty="0">
                <a:latin typeface="Century Gothic" panose="020B0502020202020204" pitchFamily="34" charset="0"/>
              </a:rPr>
              <a:t>“Behold, children are a gift of the LORD, the fruit of the womb is a reward.”</a:t>
            </a:r>
            <a:br>
              <a:rPr lang="en-US" sz="6000" dirty="0">
                <a:latin typeface="Century Gothic" panose="020B0502020202020204" pitchFamily="34" charset="0"/>
              </a:rPr>
            </a:br>
            <a:br>
              <a:rPr lang="en-US" sz="6000" dirty="0">
                <a:latin typeface="Century Gothic" panose="020B0502020202020204" pitchFamily="34" charset="0"/>
              </a:rPr>
            </a:br>
            <a:r>
              <a:rPr lang="en-US" sz="6000" dirty="0">
                <a:latin typeface="Century Gothic" panose="020B0502020202020204" pitchFamily="34" charset="0"/>
              </a:rPr>
              <a:t>							Psalm 127:3</a:t>
            </a:r>
          </a:p>
        </p:txBody>
      </p:sp>
    </p:spTree>
    <p:extLst>
      <p:ext uri="{BB962C8B-B14F-4D97-AF65-F5344CB8AC3E}">
        <p14:creationId xmlns:p14="http://schemas.microsoft.com/office/powerpoint/2010/main" val="236305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4800" dirty="0">
                <a:latin typeface="Century Gothic" panose="020B0502020202020204" pitchFamily="34" charset="0"/>
              </a:rPr>
              <a:t>“I call heaven and earth to witness against you today, that I have set before you life and death, the blessing and the curse. So CHOOSE LIFE in order that you may live, you and your descendants after you…”</a:t>
            </a: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				Deuteronomy 30:19</a:t>
            </a:r>
          </a:p>
        </p:txBody>
      </p:sp>
    </p:spTree>
    <p:extLst>
      <p:ext uri="{BB962C8B-B14F-4D97-AF65-F5344CB8AC3E}">
        <p14:creationId xmlns:p14="http://schemas.microsoft.com/office/powerpoint/2010/main" val="3674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6000" dirty="0">
                <a:latin typeface="Century Gothic" panose="020B0502020202020204" pitchFamily="34" charset="0"/>
              </a:rPr>
              <a:t>“There is a way that seems right to a man, but its end is the way of death.”</a:t>
            </a:r>
            <a:br>
              <a:rPr lang="en-US" sz="6000" dirty="0">
                <a:latin typeface="Century Gothic" panose="020B0502020202020204" pitchFamily="34" charset="0"/>
              </a:rPr>
            </a:br>
            <a:br>
              <a:rPr lang="en-US" sz="6000" dirty="0">
                <a:latin typeface="Century Gothic" panose="020B0502020202020204" pitchFamily="34" charset="0"/>
              </a:rPr>
            </a:br>
            <a:r>
              <a:rPr lang="en-US" sz="6000" dirty="0">
                <a:latin typeface="Century Gothic" panose="020B0502020202020204" pitchFamily="34" charset="0"/>
              </a:rPr>
              <a:t>				Proverbs 14:12</a:t>
            </a:r>
          </a:p>
        </p:txBody>
      </p:sp>
    </p:spTree>
    <p:extLst>
      <p:ext uri="{BB962C8B-B14F-4D97-AF65-F5344CB8AC3E}">
        <p14:creationId xmlns:p14="http://schemas.microsoft.com/office/powerpoint/2010/main" val="1351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848" y="1539070"/>
            <a:ext cx="11049000" cy="1110346"/>
          </a:xfrm>
        </p:spPr>
        <p:txBody>
          <a:bodyPr anchor="t">
            <a:noAutofit/>
          </a:bodyPr>
          <a:lstStyle/>
          <a:p>
            <a:pPr algn="ctr"/>
            <a:r>
              <a:rPr lang="en-US" sz="6000" dirty="0">
                <a:latin typeface="Century Gothic" panose="020B0502020202020204" pitchFamily="34" charset="0"/>
              </a:rPr>
              <a:t>“You shall not murder.”</a:t>
            </a:r>
            <a:br>
              <a:rPr lang="en-US" sz="6000" dirty="0">
                <a:latin typeface="Century Gothic" panose="020B0502020202020204" pitchFamily="34" charset="0"/>
              </a:rPr>
            </a:br>
            <a:br>
              <a:rPr lang="en-US" sz="6000" dirty="0">
                <a:latin typeface="Century Gothic" panose="020B0502020202020204" pitchFamily="34" charset="0"/>
              </a:rPr>
            </a:br>
            <a:r>
              <a:rPr lang="en-US" sz="6000" dirty="0">
                <a:latin typeface="Century Gothic" panose="020B0502020202020204" pitchFamily="34" charset="0"/>
              </a:rPr>
              <a:t>				</a:t>
            </a:r>
            <a:br>
              <a:rPr lang="en-US" sz="6000" dirty="0">
                <a:latin typeface="Century Gothic" panose="020B0502020202020204" pitchFamily="34" charset="0"/>
              </a:rPr>
            </a:br>
            <a:r>
              <a:rPr lang="en-US" sz="6000" dirty="0">
                <a:latin typeface="Century Gothic" panose="020B0502020202020204" pitchFamily="34" charset="0"/>
              </a:rPr>
              <a:t>				Exodus 20:13</a:t>
            </a:r>
          </a:p>
        </p:txBody>
      </p:sp>
    </p:spTree>
    <p:extLst>
      <p:ext uri="{BB962C8B-B14F-4D97-AF65-F5344CB8AC3E}">
        <p14:creationId xmlns:p14="http://schemas.microsoft.com/office/powerpoint/2010/main" val="101534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4800" dirty="0">
                <a:latin typeface="Century Gothic" panose="020B0502020202020204" pitchFamily="34" charset="0"/>
              </a:rPr>
              <a:t>To those called to defend life</a:t>
            </a: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br>
              <a:rPr lang="en-US" sz="4800" dirty="0">
                <a:latin typeface="Century Gothic" panose="020B0502020202020204" pitchFamily="34" charset="0"/>
              </a:rPr>
            </a:br>
            <a:r>
              <a:rPr lang="en-US" sz="4800" dirty="0">
                <a:latin typeface="Century Gothic" panose="020B0502020202020204" pitchFamily="34" charset="0"/>
              </a:rPr>
              <a:t>God says….</a:t>
            </a:r>
          </a:p>
        </p:txBody>
      </p:sp>
    </p:spTree>
    <p:extLst>
      <p:ext uri="{BB962C8B-B14F-4D97-AF65-F5344CB8AC3E}">
        <p14:creationId xmlns:p14="http://schemas.microsoft.com/office/powerpoint/2010/main" val="6852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463" y="671562"/>
            <a:ext cx="11049000" cy="1110346"/>
          </a:xfrm>
        </p:spPr>
        <p:txBody>
          <a:bodyPr anchor="t">
            <a:noAutofit/>
          </a:bodyPr>
          <a:lstStyle/>
          <a:p>
            <a:pPr algn="ctr"/>
            <a:r>
              <a:rPr lang="en-US" sz="5400" dirty="0">
                <a:latin typeface="Century Gothic" panose="020B0502020202020204" pitchFamily="34" charset="0"/>
              </a:rPr>
              <a:t>“Open your mouth for the speechless, in the cause of all who are appointed to die. Open your mouth and judge righteously, and plead the cause of the poor and needy.”</a:t>
            </a:r>
            <a:br>
              <a:rPr lang="en-US" sz="5400" dirty="0">
                <a:latin typeface="Century Gothic" panose="020B0502020202020204" pitchFamily="34" charset="0"/>
              </a:rPr>
            </a:br>
            <a:r>
              <a:rPr lang="en-US" sz="5400" dirty="0">
                <a:latin typeface="Century Gothic" panose="020B0502020202020204" pitchFamily="34" charset="0"/>
              </a:rPr>
              <a:t>				</a:t>
            </a:r>
            <a:br>
              <a:rPr lang="en-US" sz="5400" dirty="0">
                <a:latin typeface="Century Gothic" panose="020B0502020202020204" pitchFamily="34" charset="0"/>
              </a:rPr>
            </a:br>
            <a:r>
              <a:rPr lang="en-US" sz="5400" dirty="0">
                <a:latin typeface="Century Gothic" panose="020B0502020202020204" pitchFamily="34" charset="0"/>
              </a:rPr>
              <a:t>						Proverbs 31:8-9</a:t>
            </a:r>
          </a:p>
        </p:txBody>
      </p:sp>
    </p:spTree>
    <p:extLst>
      <p:ext uri="{BB962C8B-B14F-4D97-AF65-F5344CB8AC3E}">
        <p14:creationId xmlns:p14="http://schemas.microsoft.com/office/powerpoint/2010/main" val="21393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rushed metal presentation (widescreen).potx" id="{C4E52658-42BB-4751-AD45-DBF99E6546BE}" vid="{DAEF9E1A-844D-45D9-BB7C-945DFF722FA1}"/>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brushed metal presentation (widescreen)</Template>
  <TotalTime>233</TotalTime>
  <Words>712</Words>
  <Application>Microsoft Office PowerPoint</Application>
  <PresentationFormat>Widescreen</PresentationFormat>
  <Paragraphs>45</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Georgia</vt:lpstr>
      <vt:lpstr>Brushed Metal 16x9</vt:lpstr>
      <vt:lpstr>PowerPoint Presentation</vt:lpstr>
      <vt:lpstr>Defending Little Lives</vt:lpstr>
      <vt:lpstr>To those considering abortion     God says…</vt:lpstr>
      <vt:lpstr>“Behold, children are a gift of the LORD, the fruit of the womb is a reward.”         Psalm 127:3</vt:lpstr>
      <vt:lpstr>“I call heaven and earth to witness against you today, that I have set before you life and death, the blessing and the curse. So CHOOSE LIFE in order that you may live, you and your descendants after you…”      Deuteronomy 30:19</vt:lpstr>
      <vt:lpstr>“There is a way that seems right to a man, but its end is the way of death.”      Proverbs 14:12</vt:lpstr>
      <vt:lpstr>“You shall not murder.”           Exodus 20:13</vt:lpstr>
      <vt:lpstr>To those called to defend life     God says….</vt:lpstr>
      <vt:lpstr>“Open your mouth for the speechless, in the cause of all who are appointed to die. Open your mouth and judge righteously, and plead the cause of the poor and needy.”            Proverbs 31:8-9</vt:lpstr>
      <vt:lpstr>“Deliver those who are drawn toward death, and hold back those stumbling to the slaughter. If you say, “Surely we did not know this,” Does not He who weighs the heart consider it? He who keeps your soul, does He not know it? And will He not render to each man according to his deeds?”        Proverbs 24:11-12</vt:lpstr>
      <vt:lpstr>“Pure and undefiled religion before God and the Father is this: to visit orphans and widows in their trouble, and to keep oneself unspotted from the world.”           James 1:27</vt:lpstr>
      <vt:lpstr>“And you shall love the Lord your God with all your heart, with all your soul, with all your mind and with all your strength. This is the first commandment. And the second commandment like it, is this: You shall love your neighbor as yourself.”        Mark 12:30-31</vt:lpstr>
      <vt:lpstr>Who are my little neighbors?   What are they?  What does God say?  What does science say?</vt:lpstr>
      <vt:lpstr>“God created man in His own image, in the image of God He created him; male and female He created them… and God said, “Be fruitful and multiply.”        Genesis 1:27,28        Genesis 9:6</vt:lpstr>
      <vt:lpstr>“Before I formed you in the womb I knew you. Before you were born I consecrated you; I have appointed you a prophet to the nations.”        Jeremiah 1:5</vt:lpstr>
      <vt:lpstr>“For you formed my inward parts, You wove me together in my mother’s womb. I will give You thanks for I am fearfully and wonderfully made. Marvelous are Your works, and that my soul knows very well.”        Psalm 139:13-14</vt:lpstr>
      <vt:lpstr>“Behold, the virgin shall be with child, and bear a Son, and they shall call His name Immanuel, which means, “God with us.”         Matthew 1:23</vt:lpstr>
      <vt:lpstr>“For he will be great in the sight of the Lord; and he will drink no wine or strong drink, and he will be filled with the Holy Spirit while yet in his mother’s womb.”          Luke 1:15</vt:lpstr>
      <vt:lpstr>“When Elizabeth heard Mary’s greeting, the baby leaped in her womb; and Elizabeth was filled with the Holy Spirit… And she said to Mary, “…the babe leaped in my womb for joy.”         Luke 1:41,44</vt:lpstr>
      <vt:lpstr>It is clear that the Word of God affirms the personhood and worth of every unborn child as made in the image of God.</vt:lpstr>
      <vt:lpstr>What does science say?      </vt:lpstr>
      <vt:lpstr>PowerPoint Presentation</vt:lpstr>
      <vt:lpstr>There are no morally significant differences between the embryo you once were and the adult you are today.   You have been the same person, with the same DNA, from the moment of your conception.  The S.L.E.D. acronym helps show this to those who are pro-abortion.</vt:lpstr>
      <vt:lpstr>S.L.E.D.</vt:lpstr>
      <vt:lpstr>S.L.E.D.</vt:lpstr>
      <vt:lpstr>S.L.E.D.</vt:lpstr>
      <vt:lpstr>S -  Size L -  Level of Development E -  Environment D - Degree of Dependency</vt:lpstr>
      <vt:lpstr>S -  Size A person’s size does not determine their value or worth. A 2 month old is smaller than 2 year old, who is smaller than 10 year old, but they’re all still people. The unborn are smaller, but they are still 100% human persons. </vt:lpstr>
      <vt:lpstr>L -  Level of Development A person’s level of development doesn’t determine their value. A 4 year old has not developed as much as a teenager, but they are still 100% a human person. Children naturally progress through different stages of development &amp; even if they are developmentally challenged it does not change their personhood.</vt:lpstr>
      <vt:lpstr>E -  Environment Your location or environment does not change your value or what you are. Yes, the unborn are in a unique environment, but they are still human persons. If you were in outer space or scuba diving underwater, you’re personhood does not change.</vt:lpstr>
      <vt:lpstr>D - Degree of Dependency The unborn are certainly dependent on the mother’s body for nutrition and a proper environment. But newborns and toddlers are also dependent on others to give them nutrition and a safe environment. Personhood and worth does not change because someone depends on others. This also applies to handicapped, elderly, etc…</vt:lpstr>
      <vt:lpstr>S -  Size L -  Level of Development E -  Environment D - Degree of Dependency</vt:lpstr>
      <vt:lpstr>North Carolina Abortion Facts  In 2014 apx. 30,000 abortion divided by 37 clinics  This Includes residents &amp; out of state visitors Amounts to 3% of 1 million US abortions per year 400+ abortion a week in North Carolina Raleigh has over 100 abortions per week  NC ABORTION LAWS No abortions after 20 weeks unless rape/incest/health?  72 hour waiting period after counsel about abortion Minors must have parental consent  </vt:lpstr>
      <vt:lpstr>WE MUST RISE UP AND DEFEND LIFE!  1- REPENT OF APATHY 2- PRAY FOR GOD TO MOVE 3- ACTIVELY ENGAGE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Defending Little Lives</dc:title>
  <dc:creator>Greg Stephens</dc:creator>
  <cp:lastModifiedBy>Evan Hanes</cp:lastModifiedBy>
  <cp:revision>24</cp:revision>
  <dcterms:created xsi:type="dcterms:W3CDTF">2018-10-28T03:08:23Z</dcterms:created>
  <dcterms:modified xsi:type="dcterms:W3CDTF">2018-10-28T13:57:58Z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