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charset="0"/>
        <a:ea typeface="+mn-ea"/>
        <a:cs typeface="+mn-cs"/>
      </a:defRPr>
    </a:lvl1pPr>
    <a:lvl2pPr marL="457200" algn="l" rtl="0" eaLnBrk="0" fontAlgn="base" hangingPunct="0">
      <a:spcBef>
        <a:spcPct val="0"/>
      </a:spcBef>
      <a:spcAft>
        <a:spcPct val="0"/>
      </a:spcAft>
      <a:defRPr kern="1200">
        <a:solidFill>
          <a:schemeClr val="tx1"/>
        </a:solidFill>
        <a:latin typeface="Times New Roman" charset="0"/>
        <a:ea typeface="+mn-ea"/>
        <a:cs typeface="+mn-cs"/>
      </a:defRPr>
    </a:lvl2pPr>
    <a:lvl3pPr marL="914400" algn="l" rtl="0" eaLnBrk="0" fontAlgn="base" hangingPunct="0">
      <a:spcBef>
        <a:spcPct val="0"/>
      </a:spcBef>
      <a:spcAft>
        <a:spcPct val="0"/>
      </a:spcAft>
      <a:defRPr kern="1200">
        <a:solidFill>
          <a:schemeClr val="tx1"/>
        </a:solidFill>
        <a:latin typeface="Times New Roman" charset="0"/>
        <a:ea typeface="+mn-ea"/>
        <a:cs typeface="+mn-cs"/>
      </a:defRPr>
    </a:lvl3pPr>
    <a:lvl4pPr marL="1371600" algn="l" rtl="0" eaLnBrk="0" fontAlgn="base" hangingPunct="0">
      <a:spcBef>
        <a:spcPct val="0"/>
      </a:spcBef>
      <a:spcAft>
        <a:spcPct val="0"/>
      </a:spcAft>
      <a:defRPr kern="1200">
        <a:solidFill>
          <a:schemeClr val="tx1"/>
        </a:solidFill>
        <a:latin typeface="Times New Roman" charset="0"/>
        <a:ea typeface="+mn-ea"/>
        <a:cs typeface="+mn-cs"/>
      </a:defRPr>
    </a:lvl4pPr>
    <a:lvl5pPr marL="1828800" algn="l" rtl="0" eaLnBrk="0" fontAlgn="base" hangingPunct="0">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86" d="100"/>
          <a:sy n="86" d="100"/>
        </p:scale>
        <p:origin x="1195"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10274" name="Group 2"/>
          <p:cNvGrpSpPr>
            <a:grpSpLocks/>
          </p:cNvGrpSpPr>
          <p:nvPr/>
        </p:nvGrpSpPr>
        <p:grpSpPr bwMode="auto">
          <a:xfrm>
            <a:off x="0" y="0"/>
            <a:ext cx="9144000" cy="6934200"/>
            <a:chOff x="0" y="0"/>
            <a:chExt cx="5760" cy="4368"/>
          </a:xfrm>
        </p:grpSpPr>
        <p:sp>
          <p:nvSpPr>
            <p:cNvPr id="31027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6"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8"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7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0"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1"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2"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3"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028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028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8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92"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10293"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en-US" altLang="en-US" noProof="0"/>
              <a:t>Click to edit Master title style</a:t>
            </a:r>
          </a:p>
        </p:txBody>
      </p:sp>
      <p:sp>
        <p:nvSpPr>
          <p:cNvPr id="31029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310295" name="Rectangle 23"/>
          <p:cNvSpPr>
            <a:spLocks noGrp="1" noChangeArrowheads="1"/>
          </p:cNvSpPr>
          <p:nvPr>
            <p:ph type="dt" sz="quarter" idx="2"/>
          </p:nvPr>
        </p:nvSpPr>
        <p:spPr/>
        <p:txBody>
          <a:bodyPr/>
          <a:lstStyle>
            <a:lvl1pPr>
              <a:defRPr/>
            </a:lvl1pPr>
          </a:lstStyle>
          <a:p>
            <a:endParaRPr lang="en-US" altLang="en-US"/>
          </a:p>
        </p:txBody>
      </p:sp>
      <p:sp>
        <p:nvSpPr>
          <p:cNvPr id="310296" name="Rectangle 24"/>
          <p:cNvSpPr>
            <a:spLocks noGrp="1" noChangeArrowheads="1"/>
          </p:cNvSpPr>
          <p:nvPr>
            <p:ph type="ftr" sz="quarter" idx="3"/>
          </p:nvPr>
        </p:nvSpPr>
        <p:spPr/>
        <p:txBody>
          <a:bodyPr/>
          <a:lstStyle>
            <a:lvl1pPr>
              <a:defRPr/>
            </a:lvl1pPr>
          </a:lstStyle>
          <a:p>
            <a:endParaRPr lang="en-US" altLang="en-US"/>
          </a:p>
        </p:txBody>
      </p:sp>
      <p:sp>
        <p:nvSpPr>
          <p:cNvPr id="310297" name="Rectangle 25"/>
          <p:cNvSpPr>
            <a:spLocks noGrp="1" noChangeArrowheads="1"/>
          </p:cNvSpPr>
          <p:nvPr>
            <p:ph type="sldNum" sz="quarter" idx="4"/>
          </p:nvPr>
        </p:nvSpPr>
        <p:spPr/>
        <p:txBody>
          <a:bodyPr/>
          <a:lstStyle>
            <a:lvl1pPr>
              <a:defRPr/>
            </a:lvl1pPr>
          </a:lstStyle>
          <a:p>
            <a:fld id="{BC579A4A-E727-4DED-BC2C-5AD56AB0BD9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D8181E-0B3A-4D36-A19D-2665C0E1A259}" type="slidenum">
              <a:rPr lang="en-US" altLang="en-US"/>
              <a:pPr/>
              <a:t>‹#›</a:t>
            </a:fld>
            <a:endParaRPr lang="en-US" altLang="en-US"/>
          </a:p>
        </p:txBody>
      </p:sp>
    </p:spTree>
    <p:extLst>
      <p:ext uri="{BB962C8B-B14F-4D97-AF65-F5344CB8AC3E}">
        <p14:creationId xmlns:p14="http://schemas.microsoft.com/office/powerpoint/2010/main" val="356947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2A7E172-4EB2-4676-B006-D36C1522D391}" type="slidenum">
              <a:rPr lang="en-US" altLang="en-US"/>
              <a:pPr/>
              <a:t>‹#›</a:t>
            </a:fld>
            <a:endParaRPr lang="en-US" altLang="en-US"/>
          </a:p>
        </p:txBody>
      </p:sp>
    </p:spTree>
    <p:extLst>
      <p:ext uri="{BB962C8B-B14F-4D97-AF65-F5344CB8AC3E}">
        <p14:creationId xmlns:p14="http://schemas.microsoft.com/office/powerpoint/2010/main" val="234379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77D815-7F8E-4540-81C2-5606F66E6A4C}" type="slidenum">
              <a:rPr lang="en-US" altLang="en-US"/>
              <a:pPr/>
              <a:t>‹#›</a:t>
            </a:fld>
            <a:endParaRPr lang="en-US" altLang="en-US"/>
          </a:p>
        </p:txBody>
      </p:sp>
    </p:spTree>
    <p:extLst>
      <p:ext uri="{BB962C8B-B14F-4D97-AF65-F5344CB8AC3E}">
        <p14:creationId xmlns:p14="http://schemas.microsoft.com/office/powerpoint/2010/main" val="215233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2054BB3-6018-4684-868A-330C02AC1844}" type="slidenum">
              <a:rPr lang="en-US" altLang="en-US"/>
              <a:pPr/>
              <a:t>‹#›</a:t>
            </a:fld>
            <a:endParaRPr lang="en-US" altLang="en-US"/>
          </a:p>
        </p:txBody>
      </p:sp>
    </p:spTree>
    <p:extLst>
      <p:ext uri="{BB962C8B-B14F-4D97-AF65-F5344CB8AC3E}">
        <p14:creationId xmlns:p14="http://schemas.microsoft.com/office/powerpoint/2010/main" val="305983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AD572EE-35A2-4A00-9069-1295E6A72C15}" type="slidenum">
              <a:rPr lang="en-US" altLang="en-US"/>
              <a:pPr/>
              <a:t>‹#›</a:t>
            </a:fld>
            <a:endParaRPr lang="en-US" altLang="en-US"/>
          </a:p>
        </p:txBody>
      </p:sp>
    </p:spTree>
    <p:extLst>
      <p:ext uri="{BB962C8B-B14F-4D97-AF65-F5344CB8AC3E}">
        <p14:creationId xmlns:p14="http://schemas.microsoft.com/office/powerpoint/2010/main" val="38621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AA5388E-F7F4-4103-9928-BC5266913C79}" type="slidenum">
              <a:rPr lang="en-US" altLang="en-US"/>
              <a:pPr/>
              <a:t>‹#›</a:t>
            </a:fld>
            <a:endParaRPr lang="en-US" altLang="en-US"/>
          </a:p>
        </p:txBody>
      </p:sp>
    </p:spTree>
    <p:extLst>
      <p:ext uri="{BB962C8B-B14F-4D97-AF65-F5344CB8AC3E}">
        <p14:creationId xmlns:p14="http://schemas.microsoft.com/office/powerpoint/2010/main" val="12732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A67F395-0EC2-4668-BD34-1FF526D0AA5E}" type="slidenum">
              <a:rPr lang="en-US" altLang="en-US"/>
              <a:pPr/>
              <a:t>‹#›</a:t>
            </a:fld>
            <a:endParaRPr lang="en-US" altLang="en-US"/>
          </a:p>
        </p:txBody>
      </p:sp>
    </p:spTree>
    <p:extLst>
      <p:ext uri="{BB962C8B-B14F-4D97-AF65-F5344CB8AC3E}">
        <p14:creationId xmlns:p14="http://schemas.microsoft.com/office/powerpoint/2010/main" val="23136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47A2E6C-F323-4FEA-80E7-0FA423665613}" type="slidenum">
              <a:rPr lang="en-US" altLang="en-US"/>
              <a:pPr/>
              <a:t>‹#›</a:t>
            </a:fld>
            <a:endParaRPr lang="en-US" altLang="en-US"/>
          </a:p>
        </p:txBody>
      </p:sp>
    </p:spTree>
    <p:extLst>
      <p:ext uri="{BB962C8B-B14F-4D97-AF65-F5344CB8AC3E}">
        <p14:creationId xmlns:p14="http://schemas.microsoft.com/office/powerpoint/2010/main" val="1110572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DB6D7FC-577B-4B14-8523-F1D3A5B2216D}" type="slidenum">
              <a:rPr lang="en-US" altLang="en-US"/>
              <a:pPr/>
              <a:t>‹#›</a:t>
            </a:fld>
            <a:endParaRPr lang="en-US" altLang="en-US"/>
          </a:p>
        </p:txBody>
      </p:sp>
    </p:spTree>
    <p:extLst>
      <p:ext uri="{BB962C8B-B14F-4D97-AF65-F5344CB8AC3E}">
        <p14:creationId xmlns:p14="http://schemas.microsoft.com/office/powerpoint/2010/main" val="308247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F6CC04F-DB6E-4992-9AC7-2BD81D25FFCC}" type="slidenum">
              <a:rPr lang="en-US" altLang="en-US"/>
              <a:pPr/>
              <a:t>‹#›</a:t>
            </a:fld>
            <a:endParaRPr lang="en-US" altLang="en-US"/>
          </a:p>
        </p:txBody>
      </p:sp>
    </p:spTree>
    <p:extLst>
      <p:ext uri="{BB962C8B-B14F-4D97-AF65-F5344CB8AC3E}">
        <p14:creationId xmlns:p14="http://schemas.microsoft.com/office/powerpoint/2010/main" val="230007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309250" name="Group 2"/>
          <p:cNvGrpSpPr>
            <a:grpSpLocks/>
          </p:cNvGrpSpPr>
          <p:nvPr/>
        </p:nvGrpSpPr>
        <p:grpSpPr bwMode="auto">
          <a:xfrm>
            <a:off x="0" y="0"/>
            <a:ext cx="9144000" cy="6934200"/>
            <a:chOff x="0" y="0"/>
            <a:chExt cx="5760" cy="4368"/>
          </a:xfrm>
        </p:grpSpPr>
        <p:sp>
          <p:nvSpPr>
            <p:cNvPr id="309251"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2"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3"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4"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5"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6"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7"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8"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59"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0"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9261"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9262"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3"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4"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5"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6"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7"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68"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9269"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9270"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9271"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ltLang="en-US"/>
          </a:p>
        </p:txBody>
      </p:sp>
      <p:sp>
        <p:nvSpPr>
          <p:cNvPr id="309272"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ltLang="en-US"/>
          </a:p>
        </p:txBody>
      </p:sp>
      <p:sp>
        <p:nvSpPr>
          <p:cNvPr id="309273"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FEEC2DE7-D914-470B-A541-AFE967626C40}"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Vision for GCF 2019</a:t>
            </a:r>
          </a:p>
        </p:txBody>
      </p:sp>
      <p:sp>
        <p:nvSpPr>
          <p:cNvPr id="3" name="Subtitle 2"/>
          <p:cNvSpPr>
            <a:spLocks noGrp="1"/>
          </p:cNvSpPr>
          <p:nvPr>
            <p:ph type="subTitle" sz="quarter" idx="1"/>
          </p:nvPr>
        </p:nvSpPr>
        <p:spPr/>
        <p:txBody>
          <a:bodyPr/>
          <a:lstStyle/>
          <a:p>
            <a:r>
              <a:rPr lang="en-US" dirty="0"/>
              <a:t>January 6, 2019</a:t>
            </a:r>
          </a:p>
        </p:txBody>
      </p:sp>
    </p:spTree>
    <p:extLst>
      <p:ext uri="{BB962C8B-B14F-4D97-AF65-F5344CB8AC3E}">
        <p14:creationId xmlns:p14="http://schemas.microsoft.com/office/powerpoint/2010/main" val="364618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Acts 2:42-47</a:t>
            </a:r>
          </a:p>
        </p:txBody>
      </p:sp>
      <p:sp>
        <p:nvSpPr>
          <p:cNvPr id="3" name="Content Placeholder 2"/>
          <p:cNvSpPr>
            <a:spLocks noGrp="1"/>
          </p:cNvSpPr>
          <p:nvPr>
            <p:ph idx="1"/>
          </p:nvPr>
        </p:nvSpPr>
        <p:spPr>
          <a:xfrm>
            <a:off x="304800" y="1600200"/>
            <a:ext cx="8610600" cy="4530725"/>
          </a:xfrm>
        </p:spPr>
        <p:txBody>
          <a:bodyPr/>
          <a:lstStyle/>
          <a:p>
            <a:pPr marL="0" indent="0">
              <a:buNone/>
            </a:pPr>
            <a:r>
              <a:rPr lang="en-US" sz="2800" dirty="0">
                <a:solidFill>
                  <a:schemeClr val="tx1"/>
                </a:solidFill>
                <a:effectLst/>
                <a:latin typeface="+mn-lt"/>
                <a:ea typeface="+mn-ea"/>
                <a:cs typeface="+mn-cs"/>
              </a:rPr>
              <a:t>And they continued steadfastly in the apostles’ doctrine and fellowship, in the breaking of bread, and in prayer. 43 Then fear came upon every soul, and many wonders and signs were done through the apostles. 44 Now all who believed were together, and had all things in common, 45 and sold their possessions and goods, and divided them among all, as anyone had need. 46 So continuing daily with one accord in the temple, and breaking bread from house to house, they ate their food with gladness and</a:t>
            </a:r>
            <a:endParaRPr lang="en-US" dirty="0"/>
          </a:p>
        </p:txBody>
      </p:sp>
    </p:spTree>
    <p:extLst>
      <p:ext uri="{BB962C8B-B14F-4D97-AF65-F5344CB8AC3E}">
        <p14:creationId xmlns:p14="http://schemas.microsoft.com/office/powerpoint/2010/main" val="3637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Acts 2:42-47</a:t>
            </a:r>
          </a:p>
        </p:txBody>
      </p:sp>
      <p:sp>
        <p:nvSpPr>
          <p:cNvPr id="3" name="Content Placeholder 2"/>
          <p:cNvSpPr>
            <a:spLocks noGrp="1"/>
          </p:cNvSpPr>
          <p:nvPr>
            <p:ph idx="1"/>
          </p:nvPr>
        </p:nvSpPr>
        <p:spPr>
          <a:xfrm>
            <a:off x="304800" y="1600200"/>
            <a:ext cx="8610600" cy="4530725"/>
          </a:xfrm>
        </p:spPr>
        <p:txBody>
          <a:bodyPr/>
          <a:lstStyle/>
          <a:p>
            <a:pPr marL="0" indent="0">
              <a:buNone/>
            </a:pPr>
            <a:r>
              <a:rPr lang="en-US" sz="2800" dirty="0">
                <a:solidFill>
                  <a:schemeClr val="tx1"/>
                </a:solidFill>
                <a:effectLst/>
                <a:latin typeface="+mn-lt"/>
                <a:ea typeface="+mn-ea"/>
                <a:cs typeface="+mn-cs"/>
              </a:rPr>
              <a:t>simplicity of heart, 47 praising God and having favor with all the people. And the Lord added to the church daily those who were being saved.</a:t>
            </a:r>
            <a:endParaRPr lang="en-US" dirty="0"/>
          </a:p>
        </p:txBody>
      </p:sp>
    </p:spTree>
    <p:extLst>
      <p:ext uri="{BB962C8B-B14F-4D97-AF65-F5344CB8AC3E}">
        <p14:creationId xmlns:p14="http://schemas.microsoft.com/office/powerpoint/2010/main" val="15057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Introduction</a:t>
            </a:r>
          </a:p>
        </p:txBody>
      </p:sp>
      <p:sp>
        <p:nvSpPr>
          <p:cNvPr id="3" name="Content Placeholder 2"/>
          <p:cNvSpPr>
            <a:spLocks noGrp="1"/>
          </p:cNvSpPr>
          <p:nvPr>
            <p:ph idx="1"/>
          </p:nvPr>
        </p:nvSpPr>
        <p:spPr>
          <a:xfrm>
            <a:off x="304800" y="1600200"/>
            <a:ext cx="8610600" cy="4530725"/>
          </a:xfrm>
        </p:spPr>
        <p:txBody>
          <a:bodyPr/>
          <a:lstStyle/>
          <a:p>
            <a:r>
              <a:rPr lang="en-US" sz="2800" dirty="0">
                <a:solidFill>
                  <a:schemeClr val="tx1"/>
                </a:solidFill>
                <a:effectLst/>
              </a:rPr>
              <a:t>Building people into disciples of Jesus Christ</a:t>
            </a:r>
          </a:p>
          <a:p>
            <a:r>
              <a:rPr lang="en-US" sz="2800" b="1" dirty="0">
                <a:solidFill>
                  <a:schemeClr val="tx1"/>
                </a:solidFill>
                <a:effectLst/>
              </a:rPr>
              <a:t>Building Relationships… To Transform Lives… 	To Impact the World!</a:t>
            </a:r>
            <a:endParaRPr lang="en-US" sz="2800" dirty="0">
              <a:solidFill>
                <a:schemeClr val="tx1"/>
              </a:solidFill>
              <a:effectLst/>
            </a:endParaRPr>
          </a:p>
          <a:p>
            <a:r>
              <a:rPr lang="en-US" sz="2800" dirty="0">
                <a:solidFill>
                  <a:schemeClr val="tx1"/>
                </a:solidFill>
                <a:effectLst/>
              </a:rPr>
              <a:t>True biblical focus is on building disciples, service to 	God &amp; one another, life giving structure</a:t>
            </a:r>
          </a:p>
          <a:p>
            <a:r>
              <a:rPr lang="en-US" sz="2800" dirty="0">
                <a:solidFill>
                  <a:schemeClr val="tx1"/>
                </a:solidFill>
                <a:effectLst/>
              </a:rPr>
              <a:t>True discipleship happens when people open their hearts 	to Jesus and to one another </a:t>
            </a:r>
          </a:p>
          <a:p>
            <a:r>
              <a:rPr lang="en-US" sz="2800" dirty="0">
                <a:solidFill>
                  <a:schemeClr val="tx1"/>
                </a:solidFill>
                <a:effectLst/>
              </a:rPr>
              <a:t>Believe this is how God wants to grow His church</a:t>
            </a:r>
          </a:p>
        </p:txBody>
      </p:sp>
    </p:spTree>
    <p:extLst>
      <p:ext uri="{BB962C8B-B14F-4D97-AF65-F5344CB8AC3E}">
        <p14:creationId xmlns:p14="http://schemas.microsoft.com/office/powerpoint/2010/main" val="76012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Renew Your Commitment to Growth</a:t>
            </a:r>
          </a:p>
        </p:txBody>
      </p:sp>
      <p:sp>
        <p:nvSpPr>
          <p:cNvPr id="3" name="Content Placeholder 2"/>
          <p:cNvSpPr>
            <a:spLocks noGrp="1"/>
          </p:cNvSpPr>
          <p:nvPr>
            <p:ph idx="1"/>
          </p:nvPr>
        </p:nvSpPr>
        <p:spPr>
          <a:xfrm>
            <a:off x="152400" y="1600200"/>
            <a:ext cx="8839200" cy="4530725"/>
          </a:xfrm>
        </p:spPr>
        <p:txBody>
          <a:bodyPr/>
          <a:lstStyle/>
          <a:p>
            <a:r>
              <a:rPr lang="en-US" sz="2800" dirty="0">
                <a:solidFill>
                  <a:schemeClr val="tx1"/>
                </a:solidFill>
                <a:effectLst/>
                <a:latin typeface="+mn-lt"/>
                <a:ea typeface="+mn-ea"/>
                <a:cs typeface="+mn-cs"/>
              </a:rPr>
              <a:t>Continuing steadfastly in disciplines would cause growth</a:t>
            </a:r>
          </a:p>
          <a:p>
            <a:r>
              <a:rPr lang="en-US" sz="2800" dirty="0">
                <a:solidFill>
                  <a:schemeClr val="tx1"/>
                </a:solidFill>
                <a:effectLst/>
                <a:latin typeface="+mn-lt"/>
                <a:ea typeface="+mn-ea"/>
                <a:cs typeface="+mn-cs"/>
              </a:rPr>
              <a:t>Christian: Based on repentance and a profession of faith </a:t>
            </a:r>
          </a:p>
          <a:p>
            <a:r>
              <a:rPr lang="en-US" sz="2800" dirty="0" err="1">
                <a:effectLst/>
              </a:rPr>
              <a:t>Disciple:W</a:t>
            </a:r>
            <a:r>
              <a:rPr lang="en-US" sz="2800" dirty="0" err="1">
                <a:solidFill>
                  <a:schemeClr val="tx1"/>
                </a:solidFill>
                <a:effectLst/>
                <a:latin typeface="+mn-lt"/>
                <a:ea typeface="+mn-ea"/>
                <a:cs typeface="+mn-cs"/>
              </a:rPr>
              <a:t>holehearted</a:t>
            </a:r>
            <a:r>
              <a:rPr lang="en-US" sz="2800" dirty="0">
                <a:solidFill>
                  <a:schemeClr val="tx1"/>
                </a:solidFill>
                <a:effectLst/>
                <a:latin typeface="+mn-lt"/>
                <a:ea typeface="+mn-ea"/>
                <a:cs typeface="+mn-cs"/>
              </a:rPr>
              <a:t> commitment to kingdom priorities</a:t>
            </a:r>
          </a:p>
          <a:p>
            <a:r>
              <a:rPr lang="en-US" sz="2800" dirty="0">
                <a:solidFill>
                  <a:schemeClr val="tx1"/>
                </a:solidFill>
                <a:effectLst/>
                <a:latin typeface="+mn-lt"/>
                <a:ea typeface="+mn-ea"/>
                <a:cs typeface="+mn-cs"/>
              </a:rPr>
              <a:t>Saw the importance of spiritual disciplines</a:t>
            </a:r>
          </a:p>
          <a:p>
            <a:r>
              <a:rPr lang="en-US" sz="2800" dirty="0">
                <a:solidFill>
                  <a:schemeClr val="tx1"/>
                </a:solidFill>
                <a:effectLst/>
                <a:latin typeface="+mn-lt"/>
                <a:ea typeface="+mn-ea"/>
                <a:cs typeface="+mn-cs"/>
              </a:rPr>
              <a:t>What is your commitment to your spiritual growth?</a:t>
            </a:r>
          </a:p>
          <a:p>
            <a:r>
              <a:rPr lang="en-US" sz="2800" dirty="0">
                <a:solidFill>
                  <a:schemeClr val="tx1"/>
                </a:solidFill>
                <a:effectLst/>
                <a:latin typeface="+mn-lt"/>
                <a:ea typeface="+mn-ea"/>
                <a:cs typeface="+mn-cs"/>
              </a:rPr>
              <a:t>As a church, vision is to pursue spiritual growth in 2019</a:t>
            </a:r>
          </a:p>
        </p:txBody>
      </p:sp>
    </p:spTree>
    <p:extLst>
      <p:ext uri="{BB962C8B-B14F-4D97-AF65-F5344CB8AC3E}">
        <p14:creationId xmlns:p14="http://schemas.microsoft.com/office/powerpoint/2010/main" val="378254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 Your Devotion to Christ</a:t>
            </a:r>
          </a:p>
        </p:txBody>
      </p:sp>
      <p:sp>
        <p:nvSpPr>
          <p:cNvPr id="3" name="Content Placeholder 2"/>
          <p:cNvSpPr>
            <a:spLocks noGrp="1"/>
          </p:cNvSpPr>
          <p:nvPr>
            <p:ph idx="1"/>
          </p:nvPr>
        </p:nvSpPr>
        <p:spPr>
          <a:xfrm>
            <a:off x="152400" y="1600200"/>
            <a:ext cx="8839200" cy="4530725"/>
          </a:xfrm>
        </p:spPr>
        <p:txBody>
          <a:bodyPr/>
          <a:lstStyle/>
          <a:p>
            <a:r>
              <a:rPr lang="en-US" sz="2800" dirty="0">
                <a:solidFill>
                  <a:schemeClr val="tx1"/>
                </a:solidFill>
                <a:effectLst/>
                <a:latin typeface="+mn-lt"/>
                <a:ea typeface="+mn-ea"/>
                <a:cs typeface="+mn-cs"/>
              </a:rPr>
              <a:t>Put a high value on God’s Word </a:t>
            </a:r>
            <a:r>
              <a:rPr lang="en-US" sz="2800" b="1" i="1" dirty="0">
                <a:solidFill>
                  <a:schemeClr val="tx1"/>
                </a:solidFill>
                <a:effectLst/>
                <a:latin typeface="+mn-lt"/>
                <a:ea typeface="+mn-ea"/>
                <a:cs typeface="+mn-cs"/>
              </a:rPr>
              <a:t>Ps 119:97, 105</a:t>
            </a:r>
            <a:endParaRPr lang="en-US" sz="2800" dirty="0">
              <a:solidFill>
                <a:schemeClr val="tx1"/>
              </a:solidFill>
              <a:effectLst/>
              <a:latin typeface="+mn-lt"/>
              <a:ea typeface="+mn-ea"/>
              <a:cs typeface="+mn-cs"/>
            </a:endParaRPr>
          </a:p>
          <a:p>
            <a:r>
              <a:rPr lang="en-US" sz="2800" dirty="0">
                <a:solidFill>
                  <a:schemeClr val="tx1"/>
                </a:solidFill>
                <a:effectLst/>
                <a:latin typeface="+mn-lt"/>
                <a:ea typeface="+mn-ea"/>
                <a:cs typeface="+mn-cs"/>
              </a:rPr>
              <a:t>Prioritizing Prayer   </a:t>
            </a:r>
            <a:r>
              <a:rPr lang="en-US" sz="2800" b="1" i="1" dirty="0">
                <a:solidFill>
                  <a:schemeClr val="tx1"/>
                </a:solidFill>
                <a:effectLst/>
                <a:latin typeface="+mn-lt"/>
                <a:ea typeface="+mn-ea"/>
                <a:cs typeface="+mn-cs"/>
              </a:rPr>
              <a:t>Ps 63:1; Matt 6:6</a:t>
            </a:r>
            <a:endParaRPr lang="en-US" sz="2800" dirty="0">
              <a:solidFill>
                <a:schemeClr val="tx1"/>
              </a:solidFill>
              <a:effectLst/>
              <a:latin typeface="+mn-lt"/>
              <a:ea typeface="+mn-ea"/>
              <a:cs typeface="+mn-cs"/>
            </a:endParaRPr>
          </a:p>
          <a:p>
            <a:r>
              <a:rPr lang="en-US" sz="2800" dirty="0">
                <a:solidFill>
                  <a:schemeClr val="tx1"/>
                </a:solidFill>
                <a:effectLst/>
                <a:latin typeface="+mn-lt"/>
                <a:ea typeface="+mn-ea"/>
                <a:cs typeface="+mn-cs"/>
              </a:rPr>
              <a:t>What place does prayer have in your life?</a:t>
            </a:r>
          </a:p>
          <a:p>
            <a:r>
              <a:rPr lang="en-US" sz="2800" dirty="0">
                <a:solidFill>
                  <a:schemeClr val="tx1"/>
                </a:solidFill>
                <a:effectLst/>
                <a:latin typeface="+mn-lt"/>
                <a:ea typeface="+mn-ea"/>
                <a:cs typeface="+mn-cs"/>
              </a:rPr>
              <a:t>Do I have a plan to prioritize prayer?</a:t>
            </a:r>
          </a:p>
        </p:txBody>
      </p:sp>
    </p:spTree>
    <p:extLst>
      <p:ext uri="{BB962C8B-B14F-4D97-AF65-F5344CB8AC3E}">
        <p14:creationId xmlns:p14="http://schemas.microsoft.com/office/powerpoint/2010/main" val="93022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a:t>Renew Your Engagement in Fellowship</a:t>
            </a:r>
          </a:p>
        </p:txBody>
      </p:sp>
      <p:sp>
        <p:nvSpPr>
          <p:cNvPr id="3" name="Content Placeholder 2"/>
          <p:cNvSpPr>
            <a:spLocks noGrp="1"/>
          </p:cNvSpPr>
          <p:nvPr>
            <p:ph idx="1"/>
          </p:nvPr>
        </p:nvSpPr>
        <p:spPr>
          <a:xfrm>
            <a:off x="152400" y="1600200"/>
            <a:ext cx="8839200" cy="4530725"/>
          </a:xfrm>
        </p:spPr>
        <p:txBody>
          <a:bodyPr/>
          <a:lstStyle/>
          <a:p>
            <a:r>
              <a:rPr lang="en-US" sz="2800" dirty="0">
                <a:solidFill>
                  <a:schemeClr val="tx1"/>
                </a:solidFill>
                <a:effectLst/>
                <a:latin typeface="+mn-lt"/>
                <a:ea typeface="+mn-ea"/>
                <a:cs typeface="+mn-cs"/>
              </a:rPr>
              <a:t>Fellowship is demonstrating God’s Love to One Another </a:t>
            </a:r>
          </a:p>
          <a:p>
            <a:r>
              <a:rPr lang="en-US" sz="2800" dirty="0">
                <a:solidFill>
                  <a:schemeClr val="tx1"/>
                </a:solidFill>
                <a:effectLst/>
                <a:latin typeface="+mn-lt"/>
                <a:ea typeface="+mn-ea"/>
                <a:cs typeface="+mn-cs"/>
              </a:rPr>
              <a:t>Living in a mindset and reality of community</a:t>
            </a:r>
          </a:p>
          <a:p>
            <a:r>
              <a:rPr lang="en-US" sz="2800" dirty="0">
                <a:solidFill>
                  <a:schemeClr val="tx1"/>
                </a:solidFill>
                <a:effectLst/>
                <a:latin typeface="+mn-lt"/>
                <a:ea typeface="+mn-ea"/>
                <a:cs typeface="+mn-cs"/>
              </a:rPr>
              <a:t>Approach life with a “together” mindset</a:t>
            </a:r>
          </a:p>
          <a:p>
            <a:r>
              <a:rPr lang="en-US" sz="2800" dirty="0">
                <a:solidFill>
                  <a:schemeClr val="tx1"/>
                </a:solidFill>
                <a:effectLst/>
                <a:latin typeface="+mn-lt"/>
                <a:ea typeface="+mn-ea"/>
                <a:cs typeface="+mn-cs"/>
              </a:rPr>
              <a:t>Who can I encourage today?</a:t>
            </a:r>
          </a:p>
          <a:p>
            <a:r>
              <a:rPr lang="en-US" sz="2800" dirty="0">
                <a:solidFill>
                  <a:schemeClr val="tx1"/>
                </a:solidFill>
                <a:effectLst/>
                <a:latin typeface="+mn-lt"/>
                <a:ea typeface="+mn-ea"/>
                <a:cs typeface="+mn-cs"/>
              </a:rPr>
              <a:t>Place where you can establish community, partnership</a:t>
            </a:r>
          </a:p>
        </p:txBody>
      </p:sp>
    </p:spTree>
    <p:extLst>
      <p:ext uri="{BB962C8B-B14F-4D97-AF65-F5344CB8AC3E}">
        <p14:creationId xmlns:p14="http://schemas.microsoft.com/office/powerpoint/2010/main" val="178659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Conclusion</a:t>
            </a:r>
          </a:p>
        </p:txBody>
      </p:sp>
      <p:sp>
        <p:nvSpPr>
          <p:cNvPr id="3" name="Content Placeholder 2"/>
          <p:cNvSpPr>
            <a:spLocks noGrp="1"/>
          </p:cNvSpPr>
          <p:nvPr>
            <p:ph idx="1"/>
          </p:nvPr>
        </p:nvSpPr>
        <p:spPr>
          <a:xfrm>
            <a:off x="152400" y="1600200"/>
            <a:ext cx="8839200" cy="4530725"/>
          </a:xfrm>
        </p:spPr>
        <p:txBody>
          <a:bodyPr/>
          <a:lstStyle/>
          <a:p>
            <a:r>
              <a:rPr lang="en-US" sz="2800" dirty="0">
                <a:solidFill>
                  <a:schemeClr val="tx1"/>
                </a:solidFill>
                <a:effectLst/>
                <a:latin typeface="+mn-lt"/>
                <a:ea typeface="+mn-ea"/>
                <a:cs typeface="+mn-cs"/>
              </a:rPr>
              <a:t>Renew Your Commitment to Growth</a:t>
            </a:r>
          </a:p>
          <a:p>
            <a:r>
              <a:rPr lang="en-US" sz="2800" dirty="0">
                <a:solidFill>
                  <a:schemeClr val="tx1"/>
                </a:solidFill>
                <a:effectLst/>
                <a:latin typeface="+mn-lt"/>
                <a:ea typeface="+mn-ea"/>
                <a:cs typeface="+mn-cs"/>
              </a:rPr>
              <a:t>Renew Your Devotion to Christ</a:t>
            </a:r>
          </a:p>
          <a:p>
            <a:r>
              <a:rPr lang="en-US" sz="2800" dirty="0">
                <a:solidFill>
                  <a:schemeClr val="tx1"/>
                </a:solidFill>
                <a:effectLst/>
                <a:latin typeface="+mn-lt"/>
                <a:ea typeface="+mn-ea"/>
                <a:cs typeface="+mn-cs"/>
              </a:rPr>
              <a:t>Renew Your Engagement in Fellowship</a:t>
            </a:r>
          </a:p>
        </p:txBody>
      </p:sp>
    </p:spTree>
    <p:extLst>
      <p:ext uri="{BB962C8B-B14F-4D97-AF65-F5344CB8AC3E}">
        <p14:creationId xmlns:p14="http://schemas.microsoft.com/office/powerpoint/2010/main" val="349063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Maple design template">
  <a:themeElements>
    <a:clrScheme name="Office Them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Office Them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Office Them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Office Them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Office Them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Office Them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Office Them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Office Them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 design template</Template>
  <TotalTime>26</TotalTime>
  <Words>211</Words>
  <Application>Microsoft Office PowerPoint</Application>
  <PresentationFormat>On-screen Show (4:3)</PresentationFormat>
  <Paragraphs>34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Times New Roman</vt:lpstr>
      <vt:lpstr>Wingdings</vt:lpstr>
      <vt:lpstr>Maple design template</vt:lpstr>
      <vt:lpstr>Vision for GCF 2019</vt:lpstr>
      <vt:lpstr>Acts 2:42-47</vt:lpstr>
      <vt:lpstr>Acts 2:42-47</vt:lpstr>
      <vt:lpstr>Introduction</vt:lpstr>
      <vt:lpstr>Renew Your Commitment to Growth</vt:lpstr>
      <vt:lpstr>Renew Your Devotion to Christ</vt:lpstr>
      <vt:lpstr>Renew Your Engagement in Fellowship</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GCF 2019</dc:title>
  <dc:creator>Owner</dc:creator>
  <cp:lastModifiedBy>Evan Hanes</cp:lastModifiedBy>
  <cp:revision>4</cp:revision>
  <cp:lastPrinted>1601-01-01T00:00:00Z</cp:lastPrinted>
  <dcterms:created xsi:type="dcterms:W3CDTF">2019-01-05T21:39:52Z</dcterms:created>
  <dcterms:modified xsi:type="dcterms:W3CDTF">2019-01-06T13:57:06Z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TC102037791033</vt:lpwstr>
  </property>
</Properties>
</file>