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8"/>
  </p:notesMasterIdLst>
  <p:handoutMasterIdLst>
    <p:handoutMasterId r:id="rId19"/>
  </p:handoutMasterIdLst>
  <p:sldIdLst>
    <p:sldId id="256" r:id="rId5"/>
    <p:sldId id="257" r:id="rId6"/>
    <p:sldId id="258" r:id="rId7"/>
    <p:sldId id="259" r:id="rId8"/>
    <p:sldId id="266" r:id="rId9"/>
    <p:sldId id="268" r:id="rId10"/>
    <p:sldId id="269" r:id="rId11"/>
    <p:sldId id="270" r:id="rId12"/>
    <p:sldId id="261" r:id="rId13"/>
    <p:sldId id="262" r:id="rId14"/>
    <p:sldId id="263" r:id="rId15"/>
    <p:sldId id="267" r:id="rId16"/>
    <p:sldId id="265" r:id="rId1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94380" autoAdjust="0"/>
  </p:normalViewPr>
  <p:slideViewPr>
    <p:cSldViewPr>
      <p:cViewPr varScale="1">
        <p:scale>
          <a:sx n="86" d="100"/>
          <a:sy n="86" d="100"/>
        </p:scale>
        <p:origin x="562" y="6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3077739" cy="469424"/>
          </a:xfrm>
          <a:prstGeom prst="rect">
            <a:avLst/>
          </a:prstGeom>
        </p:spPr>
        <p:txBody>
          <a:bodyPr lIns="94229" tIns="47114" rIns="94229" bIns="47114"/>
          <a:lstStyle/>
          <a:p>
            <a:endParaRPr lang="en-US"/>
          </a:p>
        </p:txBody>
      </p:sp>
      <p:sp>
        <p:nvSpPr>
          <p:cNvPr id="24" name="Rectangle 24"/>
          <p:cNvSpPr>
            <a:spLocks noGrp="1"/>
          </p:cNvSpPr>
          <p:nvPr>
            <p:ph type="dt" sz="quarter" idx="1"/>
          </p:nvPr>
        </p:nvSpPr>
        <p:spPr>
          <a:xfrm>
            <a:off x="4023092" y="0"/>
            <a:ext cx="3077739" cy="469424"/>
          </a:xfrm>
          <a:prstGeom prst="rect">
            <a:avLst/>
          </a:prstGeom>
        </p:spPr>
        <p:txBody>
          <a:bodyPr lIns="94229" tIns="47114" rIns="94229" bIns="47114"/>
          <a:lstStyle/>
          <a:p>
            <a:fld id="{A849C5AD-4428-4E9C-9C84-11B72C9365FB}" type="datetimeFigureOut">
              <a:rPr lang="en-US" smtClean="0"/>
              <a:pPr/>
              <a:t>9/8/2019</a:t>
            </a:fld>
            <a:endParaRPr lang="en-US"/>
          </a:p>
        </p:txBody>
      </p:sp>
      <p:sp>
        <p:nvSpPr>
          <p:cNvPr id="30" name="Rectangle 30"/>
          <p:cNvSpPr>
            <a:spLocks noGrp="1"/>
          </p:cNvSpPr>
          <p:nvPr>
            <p:ph type="ftr" sz="quarter" idx="2"/>
          </p:nvPr>
        </p:nvSpPr>
        <p:spPr>
          <a:xfrm>
            <a:off x="0" y="8917422"/>
            <a:ext cx="3077739" cy="469424"/>
          </a:xfrm>
          <a:prstGeom prst="rect">
            <a:avLst/>
          </a:prstGeom>
        </p:spPr>
        <p:txBody>
          <a:bodyPr lIns="94229" tIns="47114" rIns="94229" bIns="47114"/>
          <a:lstStyle/>
          <a:p>
            <a:endParaRPr lang="en-US"/>
          </a:p>
        </p:txBody>
      </p:sp>
      <p:sp>
        <p:nvSpPr>
          <p:cNvPr id="18" name="Rectangle 18"/>
          <p:cNvSpPr>
            <a:spLocks noGrp="1"/>
          </p:cNvSpPr>
          <p:nvPr>
            <p:ph type="sldNum" sz="quarter" idx="3"/>
          </p:nvPr>
        </p:nvSpPr>
        <p:spPr>
          <a:xfrm>
            <a:off x="4023092" y="8917422"/>
            <a:ext cx="3077739" cy="469424"/>
          </a:xfrm>
          <a:prstGeom prst="rect">
            <a:avLst/>
          </a:prstGeom>
        </p:spPr>
        <p:txBody>
          <a:bodyPr lIns="94229" tIns="47114" rIns="94229" bIns="47114"/>
          <a:lstStyle/>
          <a:p>
            <a:fld id="{8C596567-A38F-4CEF-B37F-9B9D120D62CE}" type="slidenum">
              <a:rPr lang="en-US" smtClean="0"/>
              <a:pPr/>
              <a:t>‹#›</a:t>
            </a:fld>
            <a:endParaRPr lang="en-US"/>
          </a:p>
        </p:txBody>
      </p:sp>
    </p:spTree>
    <p:extLst>
      <p:ext uri="{BB962C8B-B14F-4D97-AF65-F5344CB8AC3E}">
        <p14:creationId xmlns:p14="http://schemas.microsoft.com/office/powerpoint/2010/main" val="2382609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3077739" cy="469424"/>
          </a:xfrm>
          <a:prstGeom prst="rect">
            <a:avLst/>
          </a:prstGeom>
        </p:spPr>
        <p:txBody>
          <a:bodyPr lIns="94229" tIns="47114" rIns="94229" bIns="47114"/>
          <a:lstStyle/>
          <a:p>
            <a:endParaRPr lang="en-US"/>
          </a:p>
        </p:txBody>
      </p:sp>
      <p:sp>
        <p:nvSpPr>
          <p:cNvPr id="15" name="Rectangle 15"/>
          <p:cNvSpPr>
            <a:spLocks noGrp="1"/>
          </p:cNvSpPr>
          <p:nvPr>
            <p:ph type="dt" idx="1"/>
          </p:nvPr>
        </p:nvSpPr>
        <p:spPr>
          <a:xfrm>
            <a:off x="4023092" y="0"/>
            <a:ext cx="3077739" cy="469424"/>
          </a:xfrm>
          <a:prstGeom prst="rect">
            <a:avLst/>
          </a:prstGeom>
        </p:spPr>
        <p:txBody>
          <a:bodyPr lIns="94229" tIns="47114" rIns="94229" bIns="47114"/>
          <a:lstStyle/>
          <a:p>
            <a:fld id="{D7547E60-4BE7-4E4E-9AAA-5EE35AEC995C}" type="datetimeFigureOut">
              <a:rPr lang="en-US" smtClean="0"/>
              <a:pPr/>
              <a:t>9/8/2019</a:t>
            </a:fld>
            <a:endParaRPr lang="en-US"/>
          </a:p>
        </p:txBody>
      </p:sp>
      <p:sp>
        <p:nvSpPr>
          <p:cNvPr id="23" name="Rectangle 2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lIns="94229" tIns="47114" rIns="94229" bIns="47114" anchor="ctr"/>
          <a:lstStyle/>
          <a:p>
            <a:endParaRPr lang="en-US"/>
          </a:p>
        </p:txBody>
      </p:sp>
      <p:sp>
        <p:nvSpPr>
          <p:cNvPr id="5" name="Rectangle 5"/>
          <p:cNvSpPr>
            <a:spLocks noGrp="1"/>
          </p:cNvSpPr>
          <p:nvPr>
            <p:ph type="body" sz="quarter" idx="3"/>
          </p:nvPr>
        </p:nvSpPr>
        <p:spPr>
          <a:xfrm>
            <a:off x="710248" y="4459526"/>
            <a:ext cx="5681980" cy="4224814"/>
          </a:xfrm>
          <a:prstGeom prst="rect">
            <a:avLst/>
          </a:prstGeom>
        </p:spPr>
        <p:txBody>
          <a:bodyPr lIns="94229" tIns="47114" rIns="94229" bIns="47114"/>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917422"/>
            <a:ext cx="3077739" cy="469424"/>
          </a:xfrm>
          <a:prstGeom prst="rect">
            <a:avLst/>
          </a:prstGeom>
        </p:spPr>
        <p:txBody>
          <a:bodyPr lIns="94229" tIns="47114" rIns="94229" bIns="47114"/>
          <a:lstStyle/>
          <a:p>
            <a:endParaRPr lang="en-US"/>
          </a:p>
        </p:txBody>
      </p:sp>
      <p:sp>
        <p:nvSpPr>
          <p:cNvPr id="28" name="Rectangle 28"/>
          <p:cNvSpPr>
            <a:spLocks noGrp="1"/>
          </p:cNvSpPr>
          <p:nvPr>
            <p:ph type="sldNum" sz="quarter" idx="5"/>
          </p:nvPr>
        </p:nvSpPr>
        <p:spPr>
          <a:xfrm>
            <a:off x="4023092" y="8917422"/>
            <a:ext cx="3077739" cy="469424"/>
          </a:xfrm>
          <a:prstGeom prst="rect">
            <a:avLst/>
          </a:prstGeom>
        </p:spPr>
        <p:txBody>
          <a:bodyPr lIns="94229" tIns="47114" rIns="94229" bIns="47114"/>
          <a:lstStyle/>
          <a:p>
            <a:fld id="{CA077768-21C8-4125-A345-258E48D2EED0}" type="slidenum">
              <a:rPr lang="en-US" smtClean="0"/>
              <a:pPr/>
              <a:t>‹#›</a:t>
            </a:fld>
            <a:endParaRPr lang="en-US"/>
          </a:p>
        </p:txBody>
      </p:sp>
    </p:spTree>
    <p:extLst>
      <p:ext uri="{BB962C8B-B14F-4D97-AF65-F5344CB8AC3E}">
        <p14:creationId xmlns:p14="http://schemas.microsoft.com/office/powerpoint/2010/main" val="158201580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9/8/2019</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9/8/2019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9/8/2019</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9/8/2019</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9/8/2019</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9/8/2019</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9/8/2019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9/8/2019</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0" y="4800600"/>
            <a:ext cx="6194066" cy="925223"/>
          </a:xfrm>
        </p:spPr>
        <p:txBody>
          <a:bodyPr>
            <a:normAutofit/>
          </a:bodyPr>
          <a:lstStyle/>
          <a:p>
            <a:r>
              <a:rPr lang="en-US" sz="2400" b="1" dirty="0">
                <a:latin typeface="Calibri" panose="020F0502020204030204" pitchFamily="34" charset="0"/>
                <a:cs typeface="Calibri" panose="020F0502020204030204" pitchFamily="34" charset="0"/>
              </a:rPr>
              <a:t>September 8, 2019</a:t>
            </a:r>
          </a:p>
        </p:txBody>
      </p:sp>
      <p:sp>
        <p:nvSpPr>
          <p:cNvPr id="3" name="Title 2"/>
          <p:cNvSpPr>
            <a:spLocks noGrp="1"/>
          </p:cNvSpPr>
          <p:nvPr>
            <p:ph type="ctrTitle"/>
          </p:nvPr>
        </p:nvSpPr>
        <p:spPr>
          <a:xfrm>
            <a:off x="1108986" y="2895600"/>
            <a:ext cx="7577814" cy="2181225"/>
          </a:xfrm>
        </p:spPr>
        <p:txBody>
          <a:bodyPr>
            <a:normAutofit/>
          </a:bodyPr>
          <a:lstStyle/>
          <a:p>
            <a:r>
              <a:rPr lang="en-US" b="1" dirty="0"/>
              <a:t>Learning To Trust Part 6</a:t>
            </a:r>
            <a:br>
              <a:rPr lang="en-US" dirty="0"/>
            </a:br>
            <a:r>
              <a:rPr lang="en-US" b="1" dirty="0"/>
              <a:t>Responding To Offenses</a:t>
            </a:r>
            <a:br>
              <a:rPr lang="en-US" b="1" dirty="0"/>
            </a:br>
            <a:endParaRPr lang="en-US" dirty="0"/>
          </a:p>
        </p:txBody>
      </p:sp>
    </p:spTree>
    <p:extLst>
      <p:ext uri="{BB962C8B-B14F-4D97-AF65-F5344CB8AC3E}">
        <p14:creationId xmlns:p14="http://schemas.microsoft.com/office/powerpoint/2010/main" val="79948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828800"/>
            <a:ext cx="8382000" cy="4525963"/>
          </a:xfrm>
        </p:spPr>
        <p:txBody>
          <a:bodyPr>
            <a:noAutofit/>
          </a:bodyPr>
          <a:lstStyle/>
          <a:p>
            <a:r>
              <a:rPr lang="en-US" sz="2400" dirty="0"/>
              <a:t>He has passed every test, now facing the test of prosperity</a:t>
            </a:r>
          </a:p>
          <a:p>
            <a:r>
              <a:rPr lang="en-US" sz="2400" dirty="0"/>
              <a:t>He chooses forgiveness &amp; mercy in response to his offenses</a:t>
            </a:r>
          </a:p>
          <a:p>
            <a:r>
              <a:rPr lang="en-US" sz="2400" dirty="0"/>
              <a:t>He is not interested in taking revenge</a:t>
            </a:r>
          </a:p>
          <a:p>
            <a:r>
              <a:rPr lang="en-US" sz="2400" dirty="0"/>
              <a:t>Your attitude can help or hinder your spiritual growth</a:t>
            </a:r>
          </a:p>
          <a:p>
            <a:r>
              <a:rPr lang="en-US" sz="2400" dirty="0"/>
              <a:t>This is his ultimate test</a:t>
            </a:r>
          </a:p>
          <a:p>
            <a:r>
              <a:rPr lang="en-US" sz="2400" dirty="0"/>
              <a:t>How is he going to respond when he sees his brothers again?</a:t>
            </a:r>
          </a:p>
          <a:p>
            <a:r>
              <a:rPr lang="en-US" sz="2400" dirty="0"/>
              <a:t>He refused to nurture bitterness or anger</a:t>
            </a:r>
          </a:p>
        </p:txBody>
      </p:sp>
      <p:sp>
        <p:nvSpPr>
          <p:cNvPr id="3" name="Title 2"/>
          <p:cNvSpPr>
            <a:spLocks noGrp="1"/>
          </p:cNvSpPr>
          <p:nvPr>
            <p:ph type="title"/>
          </p:nvPr>
        </p:nvSpPr>
        <p:spPr>
          <a:xfrm>
            <a:off x="457200" y="359464"/>
            <a:ext cx="8229600" cy="1316935"/>
          </a:xfrm>
        </p:spPr>
        <p:txBody>
          <a:bodyPr>
            <a:noAutofit/>
          </a:bodyPr>
          <a:lstStyle/>
          <a:p>
            <a:pPr algn="ctr"/>
            <a:r>
              <a:rPr lang="en-US" b="1" dirty="0"/>
              <a:t>How you respond to offenses determines your future</a:t>
            </a:r>
            <a:endParaRPr lang="en-US" dirty="0"/>
          </a:p>
        </p:txBody>
      </p:sp>
    </p:spTree>
    <p:extLst>
      <p:ext uri="{BB962C8B-B14F-4D97-AF65-F5344CB8AC3E}">
        <p14:creationId xmlns:p14="http://schemas.microsoft.com/office/powerpoint/2010/main" val="275308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Forgiveness is given as a gift, but trust is earned </a:t>
            </a:r>
            <a:r>
              <a:rPr lang="en-US" sz="2400" b="1" i="1" dirty="0"/>
              <a:t>John 2:24</a:t>
            </a:r>
          </a:p>
          <a:p>
            <a:r>
              <a:rPr lang="en-US" sz="2400" dirty="0"/>
              <a:t>Have his brothers changed at all?</a:t>
            </a:r>
          </a:p>
          <a:p>
            <a:r>
              <a:rPr lang="en-US" sz="2400" dirty="0"/>
              <a:t>Entrust myself to someone who has violated trust is difficult</a:t>
            </a:r>
          </a:p>
          <a:p>
            <a:r>
              <a:rPr lang="en-US" sz="2400" dirty="0"/>
              <a:t>Some have wrestled with guilt &amp; condemnation for years</a:t>
            </a:r>
          </a:p>
          <a:p>
            <a:r>
              <a:rPr lang="en-US" sz="2400" dirty="0"/>
              <a:t>We need to pass the trust test</a:t>
            </a:r>
          </a:p>
          <a:p>
            <a:r>
              <a:rPr lang="en-US" sz="2400" dirty="0"/>
              <a:t>We are tested by trials to see if we walk in obedience</a:t>
            </a:r>
          </a:p>
        </p:txBody>
      </p:sp>
      <p:sp>
        <p:nvSpPr>
          <p:cNvPr id="3" name="Title 2"/>
          <p:cNvSpPr>
            <a:spLocks noGrp="1"/>
          </p:cNvSpPr>
          <p:nvPr>
            <p:ph type="title"/>
          </p:nvPr>
        </p:nvSpPr>
        <p:spPr>
          <a:xfrm>
            <a:off x="304800" y="359465"/>
            <a:ext cx="8610600" cy="1143000"/>
          </a:xfrm>
        </p:spPr>
        <p:txBody>
          <a:bodyPr>
            <a:noAutofit/>
          </a:bodyPr>
          <a:lstStyle/>
          <a:p>
            <a:pPr algn="ctr"/>
            <a:r>
              <a:rPr lang="en-US" sz="4000" b="1" dirty="0"/>
              <a:t>Forgiveness does not require that you extend trust</a:t>
            </a:r>
            <a:endParaRPr lang="en-US" sz="4000" dirty="0"/>
          </a:p>
        </p:txBody>
      </p:sp>
    </p:spTree>
    <p:extLst>
      <p:ext uri="{BB962C8B-B14F-4D97-AF65-F5344CB8AC3E}">
        <p14:creationId xmlns:p14="http://schemas.microsoft.com/office/powerpoint/2010/main" val="249075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Jacob had replaced Joseph as favorite with Benjamin</a:t>
            </a:r>
          </a:p>
          <a:p>
            <a:r>
              <a:rPr lang="en-US" sz="2400" dirty="0"/>
              <a:t>It’s easy to get negative</a:t>
            </a:r>
          </a:p>
          <a:p>
            <a:r>
              <a:rPr lang="en-US" sz="2400" dirty="0"/>
              <a:t>Fight for your attitude </a:t>
            </a:r>
            <a:r>
              <a:rPr lang="en-US" sz="2400" b="1" i="1" dirty="0"/>
              <a:t>1 Peter 5:8-10</a:t>
            </a:r>
            <a:r>
              <a:rPr lang="en-US" sz="2400" dirty="0"/>
              <a:t> </a:t>
            </a:r>
          </a:p>
          <a:p>
            <a:r>
              <a:rPr lang="en-US" sz="2400" dirty="0"/>
              <a:t>Don’t yield to the lies of hell</a:t>
            </a:r>
          </a:p>
          <a:p>
            <a:r>
              <a:rPr lang="en-US" sz="2400" dirty="0"/>
              <a:t>You will suffer for a little while</a:t>
            </a:r>
          </a:p>
          <a:p>
            <a:r>
              <a:rPr lang="en-US" sz="2400" dirty="0"/>
              <a:t>If you have bitterness, </a:t>
            </a:r>
            <a:r>
              <a:rPr lang="en-US" sz="2400" dirty="0" err="1"/>
              <a:t>unforgiveness</a:t>
            </a:r>
            <a:r>
              <a:rPr lang="en-US" sz="2400" dirty="0"/>
              <a:t>, he will devour you</a:t>
            </a:r>
          </a:p>
          <a:p>
            <a:r>
              <a:rPr lang="en-US" sz="2400" dirty="0"/>
              <a:t>Pray for eyes to see the unseen more clearly. </a:t>
            </a:r>
            <a:r>
              <a:rPr lang="en-US" sz="2400" b="1" i="1" dirty="0" err="1"/>
              <a:t>Eph</a:t>
            </a:r>
            <a:r>
              <a:rPr lang="en-US" sz="2400" b="1" i="1" dirty="0"/>
              <a:t> 1:18-19</a:t>
            </a:r>
            <a:endParaRPr lang="en-US" sz="2400" dirty="0"/>
          </a:p>
          <a:p>
            <a:r>
              <a:rPr lang="en-US" sz="2400" dirty="0"/>
              <a:t>Look beyond the natural to see into the supernatural</a:t>
            </a:r>
          </a:p>
        </p:txBody>
      </p:sp>
      <p:sp>
        <p:nvSpPr>
          <p:cNvPr id="3" name="Title 2"/>
          <p:cNvSpPr>
            <a:spLocks noGrp="1"/>
          </p:cNvSpPr>
          <p:nvPr>
            <p:ph type="title"/>
          </p:nvPr>
        </p:nvSpPr>
        <p:spPr/>
        <p:txBody>
          <a:bodyPr>
            <a:noAutofit/>
          </a:bodyPr>
          <a:lstStyle/>
          <a:p>
            <a:pPr algn="ctr"/>
            <a:r>
              <a:rPr lang="en-US" sz="4000" b="1" dirty="0"/>
              <a:t>You must fight to retain the right attitude</a:t>
            </a:r>
            <a:endParaRPr lang="en-US" sz="4000" dirty="0"/>
          </a:p>
        </p:txBody>
      </p:sp>
    </p:spTree>
    <p:extLst>
      <p:ext uri="{BB962C8B-B14F-4D97-AF65-F5344CB8AC3E}">
        <p14:creationId xmlns:p14="http://schemas.microsoft.com/office/powerpoint/2010/main" val="303144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How you respond to offense determines your future</a:t>
            </a:r>
          </a:p>
          <a:p>
            <a:r>
              <a:rPr lang="en-US" sz="2400" dirty="0"/>
              <a:t>Forgiveness does not require that you extend trust</a:t>
            </a:r>
          </a:p>
          <a:p>
            <a:r>
              <a:rPr lang="en-US" sz="2400" dirty="0"/>
              <a:t>You must fight to retain the right attitude</a:t>
            </a:r>
          </a:p>
        </p:txBody>
      </p:sp>
      <p:sp>
        <p:nvSpPr>
          <p:cNvPr id="3" name="Title 2"/>
          <p:cNvSpPr>
            <a:spLocks noGrp="1"/>
          </p:cNvSpPr>
          <p:nvPr>
            <p:ph type="title"/>
          </p:nvPr>
        </p:nvSpPr>
        <p:spPr/>
        <p:txBody>
          <a:bodyPr>
            <a:noAutofit/>
          </a:bodyPr>
          <a:lstStyle/>
          <a:p>
            <a:pPr algn="ctr"/>
            <a:r>
              <a:rPr lang="en-US" sz="4000" b="1" dirty="0"/>
              <a:t>Conclusion</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402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When Jacob learned that there was grain in Egypt, he said to his sons, “Why do you just keep looking at each other?” 2 He continued, “I have heard that there is grain in Egypt. Go down there and buy some for us, so that we may live and not die.” 3 Then ten of Joseph’s brothers went down to buy grain from Egypt. 4 But Jacob did not send Benjamin, Joseph’s brother, with the others, because he was afraid that harm might come to him. 5 So Israel’s sons were among those who went to buy grain, for there was famine in the land of Canaan also. 6 Now Joseph was the governor of the land, the person who sold grain to all its people. So when Joseph’s brothers arrived, they bowed down to him with their faces to the ground. 7 As soon as Joseph</a:t>
            </a:r>
            <a:endParaRPr lang="en-US"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42:1-38</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618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arn(inVertical)">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saw his brothers, he recognized them, but he pretended to be a stranger and spoke harshly to them. “Where do you come from?” he asked. “From the land of Canaan,” they replied, “to buy food.” 8 Although Joseph recognized his brothers, they did not recognize him. 9 Then he remembered his dreams about them and said to them, “You are spies! You have come to see where our land is unprotected.” 10 “No, my lord,” they answered. “Your servants have come to buy food.11 We are all the sons of one man. Your servants are honest men, not spies.” 12 “No!” he said to them. “You have come to see where our land is unprotected.” 13 But they replied, “Your servants were twelve brothers, the sons of one man, who lives in the land of</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42:1-38</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98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marL="0" indent="0">
              <a:buNone/>
            </a:pPr>
            <a:r>
              <a:rPr lang="en-US" sz="2400" dirty="0"/>
              <a:t>Canaan. The youngest is now with our father, and one is no more.” 14 Joseph said to them, “It is just as I told you: You are spies! 15 And this is how you will be tested: As surely as Pharaoh lives, you will not leave this place unless your youngest brother comes here. 16 Send one of your number to get your brother; the rest of you will be kept in prison, so that your words may be tested to see if you are telling the truth. If you are not, then as surely as Pharaoh lives, you are spies!” 17 And he put them all in custody for three days. 18 On the third day, Joseph said to them, “Do this and you will live, for I fear God: 19 If you are honest men, let one of your brothers stay here in prison, while the rest of you go and take grain back for your starving</a:t>
            </a:r>
            <a:endParaRPr lang="en-US" sz="2600" dirty="0"/>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42:1-38</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13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households. 20 But you must bring your youngest brother to me, so that your words may be verified and that you may not die.” This they proceeded to do. 21 They said to one another, “Surely we are being punished because of our brother. We saw how distressed he was when he pleaded with us for his life, but we would not listen; that’s why this distress has come on us.” 22 Reuben replied, “Didn’t I tell you not to sin against the boy? But you wouldn’t listen! Now we must give an accounting for his blood.” 23 They did not realize that Joseph could understand them, since he was using an interpreter. 24 He turned away from them and began to weep, but then came back and spoke to them again. He had Simeon taken from them and bound before their eyes. 25 Joseph gave orders to fill their bags</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42:1-38</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832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with grain, to put each man’s silver back in his sack, and to give them provisions for their journey. After this was done for them, 26 they loaded their grain on their donkeys and left. 27 At the place where they stopped for the night one of them opened his sack to get feed for his donkey, and he saw his silver in the mouth of his sack. 28 “My silver has been returned,” he said to his brothers. “Here it is in my sack.” Their hearts sank and they turned to each other trembling and said, “What is this that God has done to us?” 29 When they came to their father Jacob in the land of Canaan, they told him all that had happened to them. They said, 30 “The man who is lord over the land spoke harshly to us and treated us as though we were spying on the land. 31 But we said to him, ‘We are honest men; we are not</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42:1-38</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5420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spies. 32 We were twelve brothers, sons of one father. One is no more, and the youngest is now with our father in Canaan.’ 33 “Then the man who is lord over the land said to us, ‘This is how I will know whether you are honest men: Leave one of your brothers here with me, and take food for your starving households and go. 34 But bring your youngest brother to me so I will know that you are not spies but honest men. Then I will give your brother back to you, and you can trade in the land.’” 35 As they were emptying their sacks, there in each man’s sack was his pouch of silver! When they and their father saw the money pouches, they were frightened. 36 Their father Jacob said to them, “You have deprived me of my children. Joseph is no more and Simeon is no more, and now you want to take</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42:1-38</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884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800600"/>
          </a:xfrm>
        </p:spPr>
        <p:txBody>
          <a:bodyPr>
            <a:noAutofit/>
          </a:bodyPr>
          <a:lstStyle/>
          <a:p>
            <a:pPr marL="0" indent="0">
              <a:buNone/>
            </a:pPr>
            <a:r>
              <a:rPr lang="en-US" sz="2400" dirty="0"/>
              <a:t>Benjamin. Everything is against me!” 37 Then Reuben said to his father, “You may put both of my sons to death if I do not bring him back to you. Entrust him to my care, and I will bring him back.” 38 But Jacob said, “My son will not go down there with you; his brother is dead and he is the only one left. If harm comes to him on the journey you are taking, you will bring my gray head down to the grave in sorrow.”</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Genesis 42:1-38</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8647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n-US" sz="2400" dirty="0"/>
              <a:t>How Joseph handled offenses</a:t>
            </a:r>
          </a:p>
          <a:p>
            <a:pPr lvl="0"/>
            <a:r>
              <a:rPr lang="en-US" sz="2400" dirty="0"/>
              <a:t>Rejected by family members</a:t>
            </a:r>
          </a:p>
          <a:p>
            <a:pPr lvl="0"/>
            <a:r>
              <a:rPr lang="en-US" sz="2400" dirty="0"/>
              <a:t>Falsely accused by those he was loyal to</a:t>
            </a:r>
          </a:p>
          <a:p>
            <a:pPr lvl="0"/>
            <a:r>
              <a:rPr lang="en-US" sz="2400" dirty="0"/>
              <a:t>Punished for sins of others</a:t>
            </a:r>
          </a:p>
          <a:p>
            <a:pPr lvl="0"/>
            <a:r>
              <a:rPr lang="en-US" sz="2400" dirty="0"/>
              <a:t>Forgotten by those he helped </a:t>
            </a:r>
          </a:p>
          <a:p>
            <a:pPr lvl="0"/>
            <a:r>
              <a:rPr lang="en-US" sz="2400" dirty="0"/>
              <a:t>Now exalted to most powerful position, tested by success</a:t>
            </a:r>
          </a:p>
          <a:p>
            <a:r>
              <a:rPr lang="en-US" sz="2400" dirty="0"/>
              <a:t>How does Joseph respond?</a:t>
            </a:r>
          </a:p>
          <a:p>
            <a:r>
              <a:rPr lang="en-US" sz="2400" dirty="0"/>
              <a:t>God is setting Joseph up for this hour</a:t>
            </a:r>
          </a:p>
        </p:txBody>
      </p:sp>
      <p:sp>
        <p:nvSpPr>
          <p:cNvPr id="3" name="Title 2"/>
          <p:cNvSpPr>
            <a:spLocks noGrp="1"/>
          </p:cNvSpPr>
          <p:nvPr>
            <p:ph type="title"/>
          </p:nvPr>
        </p:nvSpPr>
        <p:spPr/>
        <p:txBody>
          <a:bodyPr>
            <a:noAutofit/>
          </a:bodyPr>
          <a:lstStyle/>
          <a:p>
            <a:pPr algn="ctr"/>
            <a:r>
              <a:rPr lang="en-US" sz="4400" b="1" i="1" dirty="0">
                <a:latin typeface="Calibri" panose="020F0502020204030204" pitchFamily="34" charset="0"/>
                <a:cs typeface="Calibri" panose="020F0502020204030204" pitchFamily="34" charset="0"/>
              </a:rPr>
              <a:t>Introduction</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711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arn(inVertical)">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50B57212-D278-4F09-9602-9B26806117BE}">
  <ds:schemaRefs>
    <ds:schemaRef ds:uri="http://schemas.microsoft.com/sharepoint/v3/contenttype/forms"/>
  </ds:schemaRefs>
</ds:datastoreItem>
</file>

<file path=customXml/itemProps2.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A6A27F-3C5D-4FBA-9D24-506479B57DAA}">
  <ds:schemaRefs>
    <ds:schemaRef ds:uri="http://schemas.openxmlformats.org/package/2006/metadata/core-properties"/>
    <ds:schemaRef ds:uri="http://purl.org/dc/terms/"/>
    <ds:schemaRef ds:uri="http://schemas.microsoft.com/office/2006/documentManagement/types"/>
    <ds:schemaRef ds:uri="http://purl.org/dc/elements/1.1/"/>
    <ds:schemaRef ds:uri="http://schemas.microsoft.com/office/infopath/2007/PartnerControls"/>
    <ds:schemaRef ds:uri="4873beb7-5857-4685-be1f-d57550cc96cc"/>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413</Words>
  <Application>Microsoft Office PowerPoint</Application>
  <PresentationFormat>On-screen Show (4:3)</PresentationFormat>
  <Paragraphs>53</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Corbel</vt:lpstr>
      <vt:lpstr>Contemporary_blue_design_template</vt:lpstr>
      <vt:lpstr>Learning To Trust Part 6 Responding To Offenses </vt:lpstr>
      <vt:lpstr>Genesis 42:1-38</vt:lpstr>
      <vt:lpstr>Genesis 42:1-38</vt:lpstr>
      <vt:lpstr>Genesis 42:1-38</vt:lpstr>
      <vt:lpstr>Genesis 42:1-38</vt:lpstr>
      <vt:lpstr>Genesis 42:1-38</vt:lpstr>
      <vt:lpstr>Genesis 42:1-38</vt:lpstr>
      <vt:lpstr>Genesis 42:1-38</vt:lpstr>
      <vt:lpstr>Introduction</vt:lpstr>
      <vt:lpstr>How you respond to offenses determines your future</vt:lpstr>
      <vt:lpstr>Forgiveness does not require that you extend trust</vt:lpstr>
      <vt:lpstr>You must fight to retain the right attitude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2019-07-20T19:29:02Z</dcterms:created>
  <dcterms:modified xsi:type="dcterms:W3CDTF">2019-09-08T11:07:18Z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