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5"/>
  </p:notesMasterIdLst>
  <p:handoutMasterIdLst>
    <p:handoutMasterId r:id="rId16"/>
  </p:handoutMasterIdLst>
  <p:sldIdLst>
    <p:sldId id="256" r:id="rId5"/>
    <p:sldId id="257" r:id="rId6"/>
    <p:sldId id="258" r:id="rId7"/>
    <p:sldId id="260" r:id="rId8"/>
    <p:sldId id="261" r:id="rId9"/>
    <p:sldId id="267" r:id="rId10"/>
    <p:sldId id="263" r:id="rId11"/>
    <p:sldId id="264"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0"/>
  </p:normalViewPr>
  <p:slideViewPr>
    <p:cSldViewPr>
      <p:cViewPr varScale="1">
        <p:scale>
          <a:sx n="78" d="100"/>
          <a:sy n="78" d="100"/>
        </p:scale>
        <p:origin x="802" y="7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10/26/2019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10/26/2019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10/26/2019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10/26/2019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October 27, 2019</a:t>
            </a:r>
          </a:p>
        </p:txBody>
      </p:sp>
      <p:sp>
        <p:nvSpPr>
          <p:cNvPr id="3" name="Title 2"/>
          <p:cNvSpPr>
            <a:spLocks noGrp="1"/>
          </p:cNvSpPr>
          <p:nvPr>
            <p:ph type="ctrTitle"/>
          </p:nvPr>
        </p:nvSpPr>
        <p:spPr>
          <a:xfrm>
            <a:off x="1143000" y="2209800"/>
            <a:ext cx="7577814" cy="1470025"/>
          </a:xfrm>
        </p:spPr>
        <p:txBody>
          <a:bodyPr/>
          <a:lstStyle/>
          <a:p>
            <a:r>
              <a:rPr lang="en-US" b="1" dirty="0"/>
              <a:t>Rebuilding The Walls </a:t>
            </a:r>
            <a:br>
              <a:rPr lang="en-US" b="1" dirty="0"/>
            </a:br>
            <a:r>
              <a:rPr lang="en-US" b="1" dirty="0"/>
              <a:t>Part 3</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Assessing the situation</a:t>
            </a:r>
          </a:p>
          <a:p>
            <a:r>
              <a:rPr lang="en-US" dirty="0"/>
              <a:t>Casting the vision</a:t>
            </a:r>
          </a:p>
          <a:p>
            <a:r>
              <a:rPr lang="en-US" dirty="0"/>
              <a:t>Accomplishing it together</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Conclusion</a:t>
            </a:r>
          </a:p>
        </p:txBody>
      </p:sp>
    </p:spTree>
    <p:extLst>
      <p:ext uri="{BB962C8B-B14F-4D97-AF65-F5344CB8AC3E}">
        <p14:creationId xmlns:p14="http://schemas.microsoft.com/office/powerpoint/2010/main" val="1668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dirty="0"/>
              <a:t>I went to Jerusalem, and after staying there three days 12 I set out during the night with a few others. I had not told anyone what my God had put in my heart to do for Jerusalem. There were no mounts with me except the one I was riding on. 13 By night I went out through the Valley Gate toward the Jackal Well and the Dung Gate, examining the walls of Jerusalem, which had been broken down, and its gates, which had been destroyed by fire. 14 Then I moved on toward the Fountain Gate and the King’s Pool, but there was not</a:t>
            </a:r>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2:11-20</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dirty="0"/>
              <a:t>enough room for my mount to get through; 15 so I went up the valley by night, examining the wall. Finally, I turned back and reentered through the Valley Gate. 16 The officials did not know where I had gone or what I was doing, because as yet I had said nothing to the Jews or the priests or nobles or officials or any others who would be doing the work. 17 Then I said to them, “You see the trouble we are in: Jerusalem lies in ruins, and its gates have been burned with fire. Come, let us rebuild the wall of Jerusalem, and we will no</a:t>
            </a:r>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2:11-20</a:t>
            </a:r>
          </a:p>
        </p:txBody>
      </p:sp>
    </p:spTree>
    <p:extLst>
      <p:ext uri="{BB962C8B-B14F-4D97-AF65-F5344CB8AC3E}">
        <p14:creationId xmlns:p14="http://schemas.microsoft.com/office/powerpoint/2010/main" val="311318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600" dirty="0"/>
              <a:t>longer be in disgrace.” 18 I also told them about the gracious hand of my God on me and what the king had said to me. They replied, “Let us start rebuilding.” So they began this good work. 19 But when </a:t>
            </a:r>
            <a:r>
              <a:rPr lang="en-US" sz="2600" dirty="0" err="1"/>
              <a:t>Sanballat</a:t>
            </a:r>
            <a:r>
              <a:rPr lang="en-US" sz="2600" dirty="0"/>
              <a:t> the </a:t>
            </a:r>
            <a:r>
              <a:rPr lang="en-US" sz="2600" dirty="0" err="1"/>
              <a:t>Horonite</a:t>
            </a:r>
            <a:r>
              <a:rPr lang="en-US" sz="2600" dirty="0"/>
              <a:t>, </a:t>
            </a:r>
            <a:r>
              <a:rPr lang="en-US" sz="2600" dirty="0" err="1"/>
              <a:t>Tobiah</a:t>
            </a:r>
            <a:r>
              <a:rPr lang="en-US" sz="2600" dirty="0"/>
              <a:t> the Ammonite official and </a:t>
            </a:r>
            <a:r>
              <a:rPr lang="en-US" sz="2600" dirty="0" err="1"/>
              <a:t>Geshem</a:t>
            </a:r>
            <a:r>
              <a:rPr lang="en-US" sz="2600" dirty="0"/>
              <a:t> the Arab heard about it, they mocked and ridiculed us. “What is this you are doing?” they asked. “Are you rebelling against the king?” 20 I answered them by saying, “The God of heaven will give us success. We his servants will start rebuilding, but as for you, you have no share in Jerusalem or any claim or historic right to it.”</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2:1-10</a:t>
            </a:r>
          </a:p>
        </p:txBody>
      </p:sp>
    </p:spTree>
    <p:extLst>
      <p:ext uri="{BB962C8B-B14F-4D97-AF65-F5344CB8AC3E}">
        <p14:creationId xmlns:p14="http://schemas.microsoft.com/office/powerpoint/2010/main" val="238701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God is a rebuilder of lives, of towns, of nations</a:t>
            </a:r>
          </a:p>
          <a:p>
            <a:r>
              <a:rPr lang="en-US" dirty="0"/>
              <a:t>Now 70 years after that, city walls still not been rebuilt</a:t>
            </a:r>
          </a:p>
          <a:p>
            <a:r>
              <a:rPr lang="en-US" b="1" dirty="0"/>
              <a:t>Compassion for his people</a:t>
            </a:r>
          </a:p>
          <a:p>
            <a:r>
              <a:rPr lang="en-US" b="1" dirty="0"/>
              <a:t>Cooperation with other believers</a:t>
            </a:r>
            <a:r>
              <a:rPr lang="en-US" dirty="0"/>
              <a:t> </a:t>
            </a:r>
          </a:p>
          <a:p>
            <a:r>
              <a:rPr lang="en-US" b="1" dirty="0"/>
              <a:t>Confidence through hearing &amp; obeying God’s word</a:t>
            </a:r>
          </a:p>
          <a:p>
            <a:r>
              <a:rPr lang="en-US" b="1" dirty="0"/>
              <a:t>Courage from refusing to compromise</a:t>
            </a:r>
            <a:r>
              <a:rPr lang="en-US" dirty="0"/>
              <a:t> </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724400"/>
          </a:xfrm>
        </p:spPr>
        <p:txBody>
          <a:bodyPr>
            <a:noAutofit/>
          </a:bodyPr>
          <a:lstStyle/>
          <a:p>
            <a:r>
              <a:rPr lang="en-US" b="1" dirty="0"/>
              <a:t>Prayer sets the course for God to rebuild the walls</a:t>
            </a:r>
            <a:endParaRPr lang="en-US" dirty="0"/>
          </a:p>
          <a:p>
            <a:r>
              <a:rPr lang="en-US" dirty="0"/>
              <a:t>Prayer helped engage Nehemiah in this great mission</a:t>
            </a:r>
          </a:p>
          <a:p>
            <a:r>
              <a:rPr lang="en-US" dirty="0"/>
              <a:t>Prayer has given Nehemiah favor with king </a:t>
            </a:r>
          </a:p>
          <a:p>
            <a:r>
              <a:rPr lang="en-US" dirty="0"/>
              <a:t>Prayer has released boldness in Nehemiah </a:t>
            </a:r>
          </a:p>
          <a:p>
            <a:r>
              <a:rPr lang="en-US" dirty="0"/>
              <a:t>Prayer has filled Nehemiah with fresh faith </a:t>
            </a:r>
          </a:p>
          <a:p>
            <a:r>
              <a:rPr lang="en-US" dirty="0"/>
              <a:t>Prayer has given Nehemiah reassurance he is not alone</a:t>
            </a:r>
          </a:p>
          <a:p>
            <a:r>
              <a:rPr lang="en-US" dirty="0"/>
              <a:t>He began with worship</a:t>
            </a:r>
          </a:p>
          <a:p>
            <a:r>
              <a:rPr lang="en-US" dirty="0"/>
              <a:t>He expressed a commitment to obey God</a:t>
            </a:r>
          </a:p>
          <a:p>
            <a:r>
              <a:rPr lang="en-US" dirty="0"/>
              <a:t>He confessed the sins of his people</a:t>
            </a:r>
          </a:p>
          <a:p>
            <a:r>
              <a:rPr lang="en-US" dirty="0"/>
              <a:t>He prays the promises of God’s word</a:t>
            </a:r>
          </a:p>
          <a:p>
            <a:r>
              <a:rPr lang="en-US" dirty="0"/>
              <a:t>He brings his requests</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Power of Prayer</a:t>
            </a:r>
          </a:p>
        </p:txBody>
      </p:sp>
    </p:spTree>
    <p:extLst>
      <p:ext uri="{BB962C8B-B14F-4D97-AF65-F5344CB8AC3E}">
        <p14:creationId xmlns:p14="http://schemas.microsoft.com/office/powerpoint/2010/main" val="19770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barn(inVertical)">
                                      <p:cBhvr>
                                        <p:cTn id="55" dur="500"/>
                                        <p:tgtEl>
                                          <p:spTgt spid="2">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barn(inVertical)">
                                      <p:cBhvr>
                                        <p:cTn id="60" dur="500"/>
                                        <p:tgtEl>
                                          <p:spTgt spid="2">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2">
                                            <p:txEl>
                                              <p:pRg st="10" end="10"/>
                                            </p:txEl>
                                          </p:spTgt>
                                        </p:tgtEl>
                                        <p:attrNameLst>
                                          <p:attrName>style.visibility</p:attrName>
                                        </p:attrNameLst>
                                      </p:cBhvr>
                                      <p:to>
                                        <p:strVal val="visible"/>
                                      </p:to>
                                    </p:set>
                                    <p:animEffect transition="in" filter="barn(inVertical)">
                                      <p:cBhvr>
                                        <p:cTn id="6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Sees damage and task at hand for first time</a:t>
            </a:r>
          </a:p>
          <a:p>
            <a:r>
              <a:rPr lang="en-US" dirty="0"/>
              <a:t>Didn’t want to create false expectations in the people</a:t>
            </a:r>
          </a:p>
          <a:p>
            <a:r>
              <a:rPr lang="en-US" dirty="0"/>
              <a:t>There is stuff in your life that God wants to rebuild</a:t>
            </a:r>
          </a:p>
          <a:p>
            <a:r>
              <a:rPr lang="en-US" dirty="0"/>
              <a:t>Task can seem overwhelming </a:t>
            </a:r>
          </a:p>
          <a:p>
            <a:r>
              <a:rPr lang="en-US" dirty="0"/>
              <a:t>But God will reveal step by step</a:t>
            </a:r>
          </a:p>
          <a:p>
            <a:r>
              <a:rPr lang="en-US" dirty="0"/>
              <a:t>Spend enough time with God in secret to see what 	needs to be done, develop a strategy to do it</a:t>
            </a:r>
          </a:p>
          <a:p>
            <a:r>
              <a:rPr lang="en-US" dirty="0"/>
              <a:t>Involve only those at beginning you can trust</a:t>
            </a:r>
          </a:p>
          <a:p>
            <a:r>
              <a:rPr lang="en-US" dirty="0"/>
              <a:t>Know that God is working behind scenes</a:t>
            </a:r>
          </a:p>
          <a:p>
            <a:r>
              <a:rPr lang="en-US" dirty="0"/>
              <a:t>God is getting things ready for dramatic demonstration</a:t>
            </a:r>
          </a:p>
        </p:txBody>
      </p:sp>
      <p:sp>
        <p:nvSpPr>
          <p:cNvPr id="3" name="Title 2"/>
          <p:cNvSpPr>
            <a:spLocks noGrp="1"/>
          </p:cNvSpPr>
          <p:nvPr>
            <p:ph type="title"/>
          </p:nvPr>
        </p:nvSpPr>
        <p:spPr/>
        <p:txBody>
          <a:bodyPr>
            <a:noAutofit/>
          </a:bodyPr>
          <a:lstStyle/>
          <a:p>
            <a:pPr algn="ctr"/>
            <a:r>
              <a:rPr lang="en-US" b="1" dirty="0"/>
              <a:t>He Assessed the Situation</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247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barn(inVertical)">
                                      <p:cBhvr>
                                        <p:cTn id="5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He shared perspective with the people</a:t>
            </a:r>
          </a:p>
          <a:p>
            <a:r>
              <a:rPr lang="en-US" dirty="0"/>
              <a:t>He encouraged them with past successes</a:t>
            </a:r>
          </a:p>
          <a:p>
            <a:r>
              <a:rPr lang="en-US" dirty="0"/>
              <a:t>God wants to bring hope to your future</a:t>
            </a:r>
          </a:p>
          <a:p>
            <a:r>
              <a:rPr lang="en-US" dirty="0"/>
              <a:t>Listen to the Spirit’s affirmation and be encouraged</a:t>
            </a:r>
          </a:p>
          <a:p>
            <a:r>
              <a:rPr lang="en-US" b="1" i="1" dirty="0" err="1"/>
              <a:t>Hab</a:t>
            </a:r>
            <a:r>
              <a:rPr lang="en-US" b="1" i="1" dirty="0"/>
              <a:t> 2:2</a:t>
            </a:r>
            <a:r>
              <a:rPr lang="en-US" dirty="0"/>
              <a:t> Write down the revelation </a:t>
            </a:r>
          </a:p>
          <a:p>
            <a:r>
              <a:rPr lang="en-US" b="1" i="1" dirty="0" err="1"/>
              <a:t>Prov</a:t>
            </a:r>
            <a:r>
              <a:rPr lang="en-US" b="1" i="1" dirty="0"/>
              <a:t> 29:18</a:t>
            </a:r>
            <a:r>
              <a:rPr lang="en-US" dirty="0"/>
              <a:t> Without a vision we have no restraint</a:t>
            </a:r>
          </a:p>
        </p:txBody>
      </p:sp>
      <p:sp>
        <p:nvSpPr>
          <p:cNvPr id="3" name="Title 2"/>
          <p:cNvSpPr>
            <a:spLocks noGrp="1"/>
          </p:cNvSpPr>
          <p:nvPr>
            <p:ph type="title"/>
          </p:nvPr>
        </p:nvSpPr>
        <p:spPr/>
        <p:txBody>
          <a:bodyPr>
            <a:normAutofit fontScale="90000"/>
          </a:bodyPr>
          <a:lstStyle/>
          <a:p>
            <a:pPr algn="ctr"/>
            <a:r>
              <a:rPr lang="en-US" sz="4000" b="1" dirty="0"/>
              <a:t>He Met with the People and Cast Vision</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360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Let us start rebuilding!</a:t>
            </a:r>
          </a:p>
          <a:p>
            <a:r>
              <a:rPr lang="en-US" dirty="0"/>
              <a:t>They embraced the vision together</a:t>
            </a:r>
          </a:p>
          <a:p>
            <a:r>
              <a:rPr lang="en-US" dirty="0"/>
              <a:t>Body of Christ is coming together for such a time </a:t>
            </a:r>
          </a:p>
          <a:p>
            <a:r>
              <a:rPr lang="en-US" dirty="0"/>
              <a:t>Watch God take it to the next level</a:t>
            </a:r>
          </a:p>
          <a:p>
            <a:r>
              <a:rPr lang="en-US" dirty="0"/>
              <a:t>Servants will start rebuilding</a:t>
            </a:r>
          </a:p>
          <a:p>
            <a:r>
              <a:rPr lang="en-US" dirty="0"/>
              <a:t>We are servant leaders</a:t>
            </a:r>
          </a:p>
        </p:txBody>
      </p:sp>
      <p:sp>
        <p:nvSpPr>
          <p:cNvPr id="3" name="Title 2"/>
          <p:cNvSpPr>
            <a:spLocks noGrp="1"/>
          </p:cNvSpPr>
          <p:nvPr>
            <p:ph type="title"/>
          </p:nvPr>
        </p:nvSpPr>
        <p:spPr/>
        <p:txBody>
          <a:bodyPr>
            <a:normAutofit fontScale="90000"/>
          </a:bodyPr>
          <a:lstStyle/>
          <a:p>
            <a:pPr algn="ctr"/>
            <a:r>
              <a:rPr lang="en-US" b="1" dirty="0"/>
              <a:t>He Got their Buy In to Take Action Together</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281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2.xml><?xml version="1.0" encoding="utf-8"?>
<ds:datastoreItem xmlns:ds="http://schemas.openxmlformats.org/officeDocument/2006/customXml" ds:itemID="{ADA6A27F-3C5D-4FBA-9D24-506479B57DAA}">
  <ds:schemaRefs>
    <ds:schemaRef ds:uri="http://schemas.microsoft.com/office/2006/documentManagement/types"/>
    <ds:schemaRef ds:uri="http://purl.org/dc/dcmitype/"/>
    <ds:schemaRef ds:uri="http://purl.org/dc/terms/"/>
    <ds:schemaRef ds:uri="http://schemas.microsoft.com/office/infopath/2007/PartnerControls"/>
    <ds:schemaRef ds:uri="http://purl.org/dc/elements/1.1/"/>
    <ds:schemaRef ds:uri="http://schemas.openxmlformats.org/package/2006/metadata/core-properties"/>
    <ds:schemaRef ds:uri="4873beb7-5857-4685-be1f-d57550cc96c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322</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Contemporary_blue_design_template</vt:lpstr>
      <vt:lpstr>Rebuilding The Walls  Part 3</vt:lpstr>
      <vt:lpstr>Nehemiah 2:11-20</vt:lpstr>
      <vt:lpstr>Nehemiah 2:11-20</vt:lpstr>
      <vt:lpstr>Nehemiah 2:1-10</vt:lpstr>
      <vt:lpstr>Introduction</vt:lpstr>
      <vt:lpstr>Power of Prayer</vt:lpstr>
      <vt:lpstr>He Assessed the Situation</vt:lpstr>
      <vt:lpstr>He Met with the People and Cast Vision</vt:lpstr>
      <vt:lpstr>He Got their Buy In to Take Action Together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2019-10-26T22:23:40Z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