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4"/>
  </p:notesMasterIdLst>
  <p:handoutMasterIdLst>
    <p:handoutMasterId r:id="rId15"/>
  </p:handoutMasterIdLst>
  <p:sldIdLst>
    <p:sldId id="256" r:id="rId5"/>
    <p:sldId id="257" r:id="rId6"/>
    <p:sldId id="268" r:id="rId7"/>
    <p:sldId id="269" r:id="rId8"/>
    <p:sldId id="261" r:id="rId9"/>
    <p:sldId id="265" r:id="rId10"/>
    <p:sldId id="273" r:id="rId11"/>
    <p:sldId id="274"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p:restoredTop sz="86410"/>
  </p:normalViewPr>
  <p:slideViewPr>
    <p:cSldViewPr>
      <p:cViewPr varScale="1">
        <p:scale>
          <a:sx n="78" d="100"/>
          <a:sy n="78" d="100"/>
        </p:scale>
        <p:origin x="802" y="7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12/2/2019</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3982738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12/2/2019</a:t>
            </a:fld>
            <a:endParaRPr lang="en-US"/>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497594522"/>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12/2/2019</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12/2/2019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12/2/2019</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12/2/2019</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12/2/2019</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12/2/2019</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12/2/2019</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12/2/2019</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4600" y="3886200"/>
            <a:ext cx="6194066" cy="925223"/>
          </a:xfrm>
        </p:spPr>
        <p:txBody>
          <a:bodyPr/>
          <a:lstStyle/>
          <a:p>
            <a:r>
              <a:rPr lang="en-US" b="1" dirty="0">
                <a:latin typeface="Calibri" panose="020F0502020204030204" pitchFamily="34" charset="0"/>
                <a:cs typeface="Calibri" panose="020F0502020204030204" pitchFamily="34" charset="0"/>
              </a:rPr>
              <a:t>December 1, 2019</a:t>
            </a:r>
          </a:p>
        </p:txBody>
      </p:sp>
      <p:sp>
        <p:nvSpPr>
          <p:cNvPr id="3" name="Title 2"/>
          <p:cNvSpPr>
            <a:spLocks noGrp="1"/>
          </p:cNvSpPr>
          <p:nvPr>
            <p:ph type="ctrTitle"/>
          </p:nvPr>
        </p:nvSpPr>
        <p:spPr>
          <a:xfrm>
            <a:off x="1143000" y="2209800"/>
            <a:ext cx="7577814" cy="1470025"/>
          </a:xfrm>
        </p:spPr>
        <p:txBody>
          <a:bodyPr/>
          <a:lstStyle/>
          <a:p>
            <a:r>
              <a:rPr lang="en-US" b="1" dirty="0"/>
              <a:t>Opposition to Rebuilding</a:t>
            </a:r>
          </a:p>
        </p:txBody>
      </p:sp>
    </p:spTree>
    <p:extLst>
      <p:ext uri="{BB962C8B-B14F-4D97-AF65-F5344CB8AC3E}">
        <p14:creationId xmlns:p14="http://schemas.microsoft.com/office/powerpoint/2010/main" val="38902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When </a:t>
            </a:r>
            <a:r>
              <a:rPr lang="en-US" sz="2000" dirty="0" err="1"/>
              <a:t>Sanballat</a:t>
            </a:r>
            <a:r>
              <a:rPr lang="en-US" sz="2000" dirty="0"/>
              <a:t> heard that we were rebuilding the wall, he became angry and was greatly incensed. He ridiculed the Jews, 2 and in the presence of his associates and the army of Samaria, he said, “What are those feeble Jews doing? Will they restore their wall? Will they offer sacrifices? Will they finish in a day? Can they bring the stones back to life from those heaps of rubble—burned as they are?” 3 </a:t>
            </a:r>
            <a:r>
              <a:rPr lang="en-US" sz="2000" dirty="0" err="1"/>
              <a:t>Tobiah</a:t>
            </a:r>
            <a:r>
              <a:rPr lang="en-US" sz="2000" dirty="0"/>
              <a:t> the Ammonite, who was at his side, said, “What they are building—even a fox climbing up on it would break down their wall of stones!” 4 Hear us, our God, for we are despised. Turn their insults back on their own heads. Give them over as plunder in a land of captivity. 5 Do not cover up their guilt or blot out their sins from your sight, for they have thrown insults in the face of the builders. 6 So we rebuilt the wall till all of it reached half its height, for the people worked with all their heart. 7 But when </a:t>
            </a:r>
            <a:r>
              <a:rPr lang="en-US" sz="2000" dirty="0" err="1"/>
              <a:t>Sanballat</a:t>
            </a:r>
            <a:r>
              <a:rPr lang="en-US" sz="2000" dirty="0"/>
              <a:t>, </a:t>
            </a:r>
            <a:r>
              <a:rPr lang="en-US" sz="2000" dirty="0" err="1"/>
              <a:t>Tobiah</a:t>
            </a:r>
            <a:r>
              <a:rPr lang="en-US" sz="2000" dirty="0"/>
              <a:t>, the Arabs, the Ammonites and the people of Ashdod heard that the repairs to Jerusalem’s walls had gone ahead and that the gaps were being closed, they were very angry. 8 They all plotted</a:t>
            </a:r>
            <a:endParaRPr lang="en-US" sz="20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4:1-23</a:t>
            </a:r>
          </a:p>
        </p:txBody>
      </p:sp>
    </p:spTree>
    <p:extLst>
      <p:ext uri="{BB962C8B-B14F-4D97-AF65-F5344CB8AC3E}">
        <p14:creationId xmlns:p14="http://schemas.microsoft.com/office/powerpoint/2010/main" val="67298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together to come and fight against Jerusalem and stir up trouble against it. 9 But we prayed to our God and posted a guard day and night to meet this threat. 10 Meanwhile, the people in Judah said, “The strength of the laborers is giving out, and there is so much rubble that we cannot rebuild the wall.” 11 Also our enemies said, “Before they know it or see us, we will be right there among them and will kill them and put an end to the work.” 12 Then the Jews who lived near them came and told us ten times over, “Wherever you turn, they will attack us.” 13 Therefore I stationed some of the people behind the lowest points of the wall at the exposed places, posting them by families, with their swords, spears and bows. 14 After I looked things over, I stood up and said to the nobles, the officials and the rest of the people, “Don’t be afraid of them. Remember the Lord, who is great and awesome, and fight for your families, your sons and your daughters, your wives and your homes.” 15 When our enemies heard that we were aware of their plot and that God had frustrated it, we all returned to the wall, each to our own work. 16 From</a:t>
            </a:r>
            <a:endParaRPr lang="en-US" sz="20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4:1-23</a:t>
            </a:r>
          </a:p>
        </p:txBody>
      </p:sp>
    </p:spTree>
    <p:extLst>
      <p:ext uri="{BB962C8B-B14F-4D97-AF65-F5344CB8AC3E}">
        <p14:creationId xmlns:p14="http://schemas.microsoft.com/office/powerpoint/2010/main" val="350612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that day on, half of my men did the work, while the other half were equipped with spears, shields, bows and armor. The officers posted themselves behind all the people of Judah 17 who were building the wall. Those who carried materials did their work with one hand and held a weapon in the other, 18 and each of the builders wore his sword at his side as he worked. But the man who sounded the trumpet stayed with me. 19 Then I said to the nobles, the officials and the rest of the people, “The work is extensive and spread out, and we are widely separated from each other along the wall. 20 Wherever you hear the sound of the trumpet, join us there. Our God will fight for us!” 21 So we continued the work with half the men holding spears, from the first light of dawn till the stars came out. 22 At that time I also said to the people, “Have every man and his helper stay inside Jerusalem at night, so they can serve us as guards by night and as workers by day.” 23 Neither I nor my brothers nor my men nor the guards with me took off our clothes; each had his weapon, even when he went for water.</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4:1-23</a:t>
            </a:r>
          </a:p>
        </p:txBody>
      </p:sp>
    </p:spTree>
    <p:extLst>
      <p:ext uri="{BB962C8B-B14F-4D97-AF65-F5344CB8AC3E}">
        <p14:creationId xmlns:p14="http://schemas.microsoft.com/office/powerpoint/2010/main" val="134015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God is a rebuilder of lives, of towns, of nations</a:t>
            </a:r>
          </a:p>
          <a:p>
            <a:r>
              <a:rPr lang="en-US" dirty="0"/>
              <a:t>Now 70 years after that, city walls still not been rebuilt</a:t>
            </a:r>
          </a:p>
          <a:p>
            <a:r>
              <a:rPr lang="en-US" dirty="0"/>
              <a:t>How we can position ourselves to allow the HS to 	rebuild broken walls in us?</a:t>
            </a:r>
          </a:p>
          <a:p>
            <a:r>
              <a:rPr lang="en-US" dirty="0"/>
              <a:t>God wants to use us as a body to build in this 	community for the future</a:t>
            </a:r>
          </a:p>
          <a:p>
            <a:r>
              <a:rPr lang="en-US" dirty="0"/>
              <a:t>Season to move us into places of active work and 	ministry in and out of church</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Introduction</a:t>
            </a:r>
          </a:p>
        </p:txBody>
      </p:sp>
    </p:spTree>
    <p:extLst>
      <p:ext uri="{BB962C8B-B14F-4D97-AF65-F5344CB8AC3E}">
        <p14:creationId xmlns:p14="http://schemas.microsoft.com/office/powerpoint/2010/main" val="115894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Enemy has a horrific plan to stop people of God</a:t>
            </a:r>
          </a:p>
          <a:p>
            <a:r>
              <a:rPr lang="en-US" dirty="0"/>
              <a:t>Enemy hears, begins to plot against them</a:t>
            </a:r>
          </a:p>
          <a:p>
            <a:r>
              <a:rPr lang="en-US" dirty="0"/>
              <a:t>Whenever you rise up to do something for God…</a:t>
            </a:r>
          </a:p>
          <a:p>
            <a:r>
              <a:rPr lang="en-US" dirty="0"/>
              <a:t>How can we resist him?</a:t>
            </a:r>
          </a:p>
          <a:p>
            <a:r>
              <a:rPr lang="en-US" dirty="0"/>
              <a:t>  1) Confess that we don’t stand alone – </a:t>
            </a:r>
            <a:r>
              <a:rPr lang="en-US" b="1" i="1" dirty="0"/>
              <a:t>1 John 4:4</a:t>
            </a:r>
          </a:p>
          <a:p>
            <a:r>
              <a:rPr lang="en-US" dirty="0"/>
              <a:t>  2) Resolve to worship God, to press in no matter what</a:t>
            </a:r>
          </a:p>
          <a:p>
            <a:r>
              <a:rPr lang="en-US" dirty="0"/>
              <a:t>  3) Adopt mindset of “I can do all through Christ”</a:t>
            </a:r>
          </a:p>
        </p:txBody>
      </p:sp>
      <p:sp>
        <p:nvSpPr>
          <p:cNvPr id="3" name="Title 2"/>
          <p:cNvSpPr>
            <a:spLocks noGrp="1"/>
          </p:cNvSpPr>
          <p:nvPr>
            <p:ph type="title"/>
          </p:nvPr>
        </p:nvSpPr>
        <p:spPr/>
        <p:txBody>
          <a:bodyPr>
            <a:normAutofit fontScale="90000"/>
          </a:bodyPr>
          <a:lstStyle/>
          <a:p>
            <a:pPr algn="ctr"/>
            <a:r>
              <a:rPr lang="en-US" sz="4000" b="1" dirty="0"/>
              <a:t>There is always opposition to the vision of God in our lives</a:t>
            </a:r>
            <a:endParaRPr 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84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We wrestle not against flesh and blood </a:t>
            </a:r>
            <a:r>
              <a:rPr lang="en-US" b="1" i="1" dirty="0" err="1"/>
              <a:t>Eph</a:t>
            </a:r>
            <a:r>
              <a:rPr lang="en-US" b="1" i="1" dirty="0"/>
              <a:t> 6:12</a:t>
            </a:r>
            <a:endParaRPr lang="en-US" dirty="0"/>
          </a:p>
          <a:p>
            <a:r>
              <a:rPr lang="en-US" dirty="0"/>
              <a:t>Put on the supernatural armor of God daily</a:t>
            </a:r>
          </a:p>
          <a:p>
            <a:r>
              <a:rPr lang="en-US" dirty="0"/>
              <a:t>Prayer to be heard, for God to judge the enemy</a:t>
            </a:r>
          </a:p>
          <a:p>
            <a:r>
              <a:rPr lang="en-US" dirty="0"/>
              <a:t>God’s people had a heart to work</a:t>
            </a:r>
          </a:p>
          <a:p>
            <a:r>
              <a:rPr lang="en-US" dirty="0"/>
              <a:t>Maintaining an undefiled, pure heart </a:t>
            </a:r>
            <a:r>
              <a:rPr lang="en-US" b="1" i="1" dirty="0"/>
              <a:t>2 Co 11:3</a:t>
            </a:r>
            <a:endParaRPr lang="en-US" dirty="0"/>
          </a:p>
          <a:p>
            <a:r>
              <a:rPr lang="en-US" dirty="0"/>
              <a:t>Guard your hearts </a:t>
            </a:r>
            <a:r>
              <a:rPr lang="en-US" b="1" i="1" dirty="0" err="1"/>
              <a:t>Prov</a:t>
            </a:r>
            <a:r>
              <a:rPr lang="en-US" b="1" i="1" dirty="0"/>
              <a:t> 4:23</a:t>
            </a:r>
            <a:endParaRPr lang="en-US" dirty="0"/>
          </a:p>
          <a:p>
            <a:r>
              <a:rPr lang="en-US" dirty="0"/>
              <a:t>Make sure you don’t play by the enemy’s rules</a:t>
            </a:r>
          </a:p>
        </p:txBody>
      </p:sp>
      <p:sp>
        <p:nvSpPr>
          <p:cNvPr id="3" name="Title 2"/>
          <p:cNvSpPr>
            <a:spLocks noGrp="1"/>
          </p:cNvSpPr>
          <p:nvPr>
            <p:ph type="title"/>
          </p:nvPr>
        </p:nvSpPr>
        <p:spPr/>
        <p:txBody>
          <a:bodyPr>
            <a:normAutofit fontScale="90000"/>
          </a:bodyPr>
          <a:lstStyle/>
          <a:p>
            <a:pPr algn="ctr"/>
            <a:r>
              <a:rPr lang="en-US" sz="4000" b="1" dirty="0"/>
              <a:t>Our response must be of faith </a:t>
            </a:r>
            <a:br>
              <a:rPr lang="en-US" sz="4000" b="1" dirty="0"/>
            </a:br>
            <a:r>
              <a:rPr lang="en-US" sz="4000" b="1" dirty="0"/>
              <a:t>and purity of heart</a:t>
            </a:r>
            <a:endParaRPr 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271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The greater the vision the greater the opposition </a:t>
            </a:r>
          </a:p>
          <a:p>
            <a:r>
              <a:rPr lang="en-US" dirty="0"/>
              <a:t>Weakening in battle can bring internal attack</a:t>
            </a:r>
          </a:p>
          <a:p>
            <a:r>
              <a:rPr lang="en-US" dirty="0"/>
              <a:t>Nehemiah develops a wise strategy, a strategic plan</a:t>
            </a:r>
          </a:p>
          <a:p>
            <a:r>
              <a:rPr lang="en-US" dirty="0"/>
              <a:t>He instills a culture of positive faith</a:t>
            </a:r>
          </a:p>
          <a:p>
            <a:r>
              <a:rPr lang="en-US" dirty="0"/>
              <a:t>Adopting a kingdom focus to complete God’s mission</a:t>
            </a:r>
          </a:p>
          <a:p>
            <a:r>
              <a:rPr lang="en-US" dirty="0"/>
              <a:t>Not limited to my life, my goals, my purpose</a:t>
            </a:r>
          </a:p>
        </p:txBody>
      </p:sp>
      <p:sp>
        <p:nvSpPr>
          <p:cNvPr id="3" name="Title 2"/>
          <p:cNvSpPr>
            <a:spLocks noGrp="1"/>
          </p:cNvSpPr>
          <p:nvPr>
            <p:ph type="title"/>
          </p:nvPr>
        </p:nvSpPr>
        <p:spPr/>
        <p:txBody>
          <a:bodyPr>
            <a:normAutofit fontScale="90000"/>
          </a:bodyPr>
          <a:lstStyle/>
          <a:p>
            <a:pPr algn="ctr"/>
            <a:r>
              <a:rPr lang="en-US" b="1" dirty="0"/>
              <a:t>God will give us His strategy to overcome</a:t>
            </a:r>
            <a:endParaRPr 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0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There will be opposition</a:t>
            </a:r>
          </a:p>
          <a:p>
            <a:r>
              <a:rPr lang="en-US" dirty="0"/>
              <a:t>Faith and purity of heart must follow</a:t>
            </a:r>
          </a:p>
          <a:p>
            <a:r>
              <a:rPr lang="en-US" dirty="0"/>
              <a:t>God birthed strategy to overcome</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Conclusion</a:t>
            </a:r>
          </a:p>
        </p:txBody>
      </p:sp>
    </p:spTree>
    <p:extLst>
      <p:ext uri="{BB962C8B-B14F-4D97-AF65-F5344CB8AC3E}">
        <p14:creationId xmlns:p14="http://schemas.microsoft.com/office/powerpoint/2010/main" val="19657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B57212-D278-4F09-9602-9B26806117BE}">
  <ds:schemaRefs>
    <ds:schemaRef ds:uri="http://schemas.microsoft.com/sharepoint/v3/contenttype/forms"/>
  </ds:schemaRefs>
</ds:datastoreItem>
</file>

<file path=customXml/itemProps3.xml><?xml version="1.0" encoding="utf-8"?>
<ds:datastoreItem xmlns:ds="http://schemas.openxmlformats.org/officeDocument/2006/customXml" ds:itemID="{ADA6A27F-3C5D-4FBA-9D24-506479B57DAA}">
  <ds:schemaRefs>
    <ds:schemaRef ds:uri="4873beb7-5857-4685-be1f-d57550cc96cc"/>
    <ds:schemaRef ds:uri="http://purl.org/dc/dcmitype/"/>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1062</Words>
  <Application>Microsoft Office PowerPoint</Application>
  <PresentationFormat>On-screen Show (4:3)</PresentationFormat>
  <Paragraphs>41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Corbel</vt:lpstr>
      <vt:lpstr>Contemporary_blue_design_template</vt:lpstr>
      <vt:lpstr>Opposition to Rebuilding</vt:lpstr>
      <vt:lpstr>Nehemiah 4:1-23</vt:lpstr>
      <vt:lpstr>Nehemiah 4:1-23</vt:lpstr>
      <vt:lpstr>Nehemiah 4:1-23</vt:lpstr>
      <vt:lpstr>Introduction</vt:lpstr>
      <vt:lpstr>There is always opposition to the vision of God in our lives</vt:lpstr>
      <vt:lpstr>Our response must be of faith  and purity of heart</vt:lpstr>
      <vt:lpstr>God will give us His strategy to overcome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2019-10-12T18:48:47Z</dcterms:created>
  <dcterms:modified xsi:type="dcterms:W3CDTF">2019-12-03T02:09:54Z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