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13"/>
  </p:notesMasterIdLst>
  <p:handoutMasterIdLst>
    <p:handoutMasterId r:id="rId14"/>
  </p:handoutMasterIdLst>
  <p:sldIdLst>
    <p:sldId id="256" r:id="rId5"/>
    <p:sldId id="257" r:id="rId6"/>
    <p:sldId id="268" r:id="rId7"/>
    <p:sldId id="269" r:id="rId8"/>
    <p:sldId id="261" r:id="rId9"/>
    <p:sldId id="265" r:id="rId10"/>
    <p:sldId id="273"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p:restoredLeft sz="34580"/>
    <p:restoredTop sz="86410"/>
  </p:normalViewPr>
  <p:slideViewPr>
    <p:cSldViewPr>
      <p:cViewPr varScale="1">
        <p:scale>
          <a:sx n="78" d="100"/>
          <a:sy n="78" d="100"/>
        </p:scale>
        <p:origin x="802" y="72"/>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n-US"/>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n-US" smtClean="0"/>
              <a:pPr/>
              <a:t>12/15/2019</a:t>
            </a:fld>
            <a:endParaRPr lang="en-US"/>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n-US"/>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n-US" smtClean="0"/>
              <a:pPr/>
              <a:t>‹#›</a:t>
            </a:fld>
            <a:endParaRPr lang="en-US"/>
          </a:p>
        </p:txBody>
      </p:sp>
    </p:spTree>
    <p:extLst>
      <p:ext uri="{BB962C8B-B14F-4D97-AF65-F5344CB8AC3E}">
        <p14:creationId xmlns:p14="http://schemas.microsoft.com/office/powerpoint/2010/main" val="3982738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n-US"/>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n-US" smtClean="0"/>
              <a:pPr/>
              <a:t>12/15/2019</a:t>
            </a:fld>
            <a:endParaRPr lang="en-US"/>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n-US"/>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lang="en-US" smtClean="0"/>
              <a:pPr/>
              <a:t>‹#›</a:t>
            </a:fld>
            <a:endParaRPr lang="en-US"/>
          </a:p>
        </p:txBody>
      </p:sp>
    </p:spTree>
    <p:extLst>
      <p:ext uri="{BB962C8B-B14F-4D97-AF65-F5344CB8AC3E}">
        <p14:creationId xmlns:p14="http://schemas.microsoft.com/office/powerpoint/2010/main" val="49759452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11" name="Slide Number Placeholder 10"/>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8" name="Slide Number Placeholder 7"/>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6" name="Slide Number Placeholder 5"/>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8" name="Footer Placeholder 7"/>
          <p:cNvSpPr>
            <a:spLocks noGrp="1"/>
          </p:cNvSpPr>
          <p:nvPr>
            <p:ph type="ftr" sz="quarter" idx="12"/>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12" name="Slide Number Placeholder 11"/>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9" name="Slide Number Placeholder 8"/>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5C14FD69-4A85-4715-A222-ABB225B63BC6}" type="datetimeFigureOut">
              <a:rPr lang="en-US" smtClean="0"/>
              <a:pPr/>
              <a:t>12/15/2019</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9">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0"/>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5C14FD69-4A85-4715-A222-ABB225B63BC6}" type="datetimeFigureOut">
              <a:rPr lang="en-US" smtClean="0"/>
              <a:pPr/>
              <a:t>12/15/2019</a:t>
            </a:fld>
            <a:endParaRPr lang="en-US" sz="1000" dirty="0"/>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pPr algn="ctr"/>
            <a:endParaRPr lang="en-US" sz="1000"/>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pPr algn="r"/>
            <a:fld id="{D4C49B74-5DB2-4B03-B1D2-7F6A3C51C318}" type="slidenum">
              <a:rPr lang="en-US" smtClean="0"/>
              <a:pPr algn="r"/>
              <a:t>‹#›</a:t>
            </a:fld>
            <a:endParaRPr lang="en-US" sz="10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0" y="3886200"/>
            <a:ext cx="6194066" cy="925223"/>
          </a:xfrm>
        </p:spPr>
        <p:txBody>
          <a:bodyPr/>
          <a:lstStyle/>
          <a:p>
            <a:r>
              <a:rPr lang="en-US" b="1" dirty="0">
                <a:latin typeface="Calibri" panose="020F0502020204030204" pitchFamily="34" charset="0"/>
                <a:cs typeface="Calibri" panose="020F0502020204030204" pitchFamily="34" charset="0"/>
              </a:rPr>
              <a:t>December 15, 2019</a:t>
            </a:r>
          </a:p>
        </p:txBody>
      </p:sp>
      <p:sp>
        <p:nvSpPr>
          <p:cNvPr id="3" name="Title 2"/>
          <p:cNvSpPr>
            <a:spLocks noGrp="1"/>
          </p:cNvSpPr>
          <p:nvPr>
            <p:ph type="ctrTitle"/>
          </p:nvPr>
        </p:nvSpPr>
        <p:spPr>
          <a:xfrm>
            <a:off x="1143000" y="2209800"/>
            <a:ext cx="7577814" cy="1470025"/>
          </a:xfrm>
        </p:spPr>
        <p:txBody>
          <a:bodyPr/>
          <a:lstStyle/>
          <a:p>
            <a:r>
              <a:rPr lang="en-US" b="1" dirty="0"/>
              <a:t>Taking Responsibility</a:t>
            </a:r>
          </a:p>
        </p:txBody>
      </p:sp>
    </p:spTree>
    <p:extLst>
      <p:ext uri="{BB962C8B-B14F-4D97-AF65-F5344CB8AC3E}">
        <p14:creationId xmlns:p14="http://schemas.microsoft.com/office/powerpoint/2010/main" val="389024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barn(inVertical)">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Now the men and their wives raised a great outcry against their fellow Jews. 2 Some were saying, “We and our sons and daughters are numerous; in order for us to eat and stay alive, we must get grain.” 3 Others were saying, “We are mortgaging our fields, our vineyards and our homes to get grain during the famine.” 4 Still others were saying, “We have had to borrow money to pay the king’s tax on our fields and vineyards. 5 Although we are of the same flesh and blood as our fellow Jews and though our children are as good as theirs, yet we have to subject our sons and daughters to slavery. Some of our daughters have already been enslaved, but we are powerless, because our fields and our vineyards belong to others.” 6 When I heard their outcry and these charges, I was very angry. 7 I pondered them in my mind and then accused the nobles and officials. I told them, “You are charging your own people interest!” So I called together a large meeting to deal with them 8 and said: “As far as possible, we have bought back our fellow Jews who were sold to the Gentiles. Now you are selling your own people, only for them to be</a:t>
            </a:r>
            <a:endParaRPr lang="en-US" sz="20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5:1-19</a:t>
            </a:r>
          </a:p>
        </p:txBody>
      </p:sp>
    </p:spTree>
    <p:extLst>
      <p:ext uri="{BB962C8B-B14F-4D97-AF65-F5344CB8AC3E}">
        <p14:creationId xmlns:p14="http://schemas.microsoft.com/office/powerpoint/2010/main" val="67298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barn(inVertical)">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sold back to us!” They kept quiet, because they could find nothing to say. 9 So I continued, “What you are doing is not right. Shouldn’t you walk in the fear of our God to avoid the reproach of our Gentile enemies? 10 I and my brothers and my men are also lending the people money and grain. But let us stop charging interest! 11 Give back to them immediately their fields, vineyards, olive groves and houses, and also the interest you are charging them—one percent of the money, grain, new wine and olive oil.” 12 “We will give it back,” they said. “And we will not demand anything more from them. We will do as you say.” Then I summoned the priests and made the nobles and officials take an oath to do what they had promised. 13 I also shook out the folds of my robe and said, “In this way may God shake out of their house and possessions anyone who does not keep this promise. So may such a person be shaken out and emptied!” At this the whole assembly said, “Amen,” and praised the Lord. And the people did as they had promised. 14 Moreover, from the twentieth year of King Artaxerxes, when I was</a:t>
            </a:r>
            <a:endParaRPr lang="en-US" sz="20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5:1-19</a:t>
            </a:r>
          </a:p>
        </p:txBody>
      </p:sp>
    </p:spTree>
    <p:extLst>
      <p:ext uri="{BB962C8B-B14F-4D97-AF65-F5344CB8AC3E}">
        <p14:creationId xmlns:p14="http://schemas.microsoft.com/office/powerpoint/2010/main" val="3506123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appointed to be their governor in the land of Judah, until his thirty-second year—twelve years—neither I nor my brothers ate the food allotted to the governor. 15 But the earlier governors—those preceding me—placed a heavy burden on the people and took forty shekels of silver from them in addition to food and wine. Their assistants also lorded it over the people. But out of reverence for God I did not act like that. 16 Instead, I devoted myself to the work on this wall. All my men were assembled there for the work; we did not acquire any land. 17 Furthermore, a hundred and fifty Jews and officials ate at my table, as well as those who came to us from the surrounding nations. 18 Each day one ox, six choice sheep and some poultry were prepared for me, and every ten days an abundant supply of wine of all kinds. In spite of all this, I never demanded the food allotted to the governor, because the demands were heavy on these people. 19 Remember me with favor, my God, for all I have done for these people.</a:t>
            </a: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5:1-19</a:t>
            </a:r>
          </a:p>
        </p:txBody>
      </p:sp>
    </p:spTree>
    <p:extLst>
      <p:ext uri="{BB962C8B-B14F-4D97-AF65-F5344CB8AC3E}">
        <p14:creationId xmlns:p14="http://schemas.microsoft.com/office/powerpoint/2010/main" val="1340158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God is a rebuilder of lives, of towns, of nations</a:t>
            </a:r>
          </a:p>
          <a:p>
            <a:r>
              <a:rPr lang="en-US" dirty="0"/>
              <a:t>These are the challenges we will face in the new city</a:t>
            </a:r>
          </a:p>
          <a:p>
            <a:r>
              <a:rPr lang="en-US" dirty="0"/>
              <a:t>Enemy bringing disunity through church</a:t>
            </a:r>
          </a:p>
          <a:p>
            <a:r>
              <a:rPr lang="en-US" dirty="0"/>
              <a:t>Outcry comes against those within the city</a:t>
            </a:r>
          </a:p>
          <a:p>
            <a:r>
              <a:rPr lang="en-US" dirty="0"/>
              <a:t>About growing us up</a:t>
            </a:r>
          </a:p>
          <a:p>
            <a:r>
              <a:rPr lang="en-US" dirty="0"/>
              <a:t>Realizing I have responsibilities in Kingdom</a:t>
            </a: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Introduction</a:t>
            </a:r>
          </a:p>
        </p:txBody>
      </p:sp>
    </p:spTree>
    <p:extLst>
      <p:ext uri="{BB962C8B-B14F-4D97-AF65-F5344CB8AC3E}">
        <p14:creationId xmlns:p14="http://schemas.microsoft.com/office/powerpoint/2010/main" val="115894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randombar(horizont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randombar(horizont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randombar(horizont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randombar(horizontal)">
                                      <p:cBhvr>
                                        <p:cTn id="4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Transition to living life together now in this new city</a:t>
            </a:r>
          </a:p>
          <a:p>
            <a:r>
              <a:rPr lang="en-US" dirty="0"/>
              <a:t>Life in rebuilt city requires compassion and 	understanding for others &amp; my impact on them</a:t>
            </a:r>
          </a:p>
          <a:p>
            <a:r>
              <a:rPr lang="en-US" dirty="0"/>
              <a:t>Selfish actions against one another, inner turmoil</a:t>
            </a:r>
          </a:p>
          <a:p>
            <a:r>
              <a:rPr lang="en-US" dirty="0"/>
              <a:t>Judging others for what decisions they make</a:t>
            </a:r>
          </a:p>
          <a:p>
            <a:r>
              <a:rPr lang="en-US" dirty="0"/>
              <a:t>We need God &amp; one another to effectively function</a:t>
            </a:r>
          </a:p>
          <a:p>
            <a:r>
              <a:rPr lang="en-US" dirty="0"/>
              <a:t>HS isn’t pleased with disunity, division, </a:t>
            </a:r>
            <a:r>
              <a:rPr lang="en-US" b="1" i="1" dirty="0" err="1"/>
              <a:t>Heb</a:t>
            </a:r>
            <a:r>
              <a:rPr lang="en-US" b="1" i="1" dirty="0"/>
              <a:t> 12:29</a:t>
            </a:r>
          </a:p>
        </p:txBody>
      </p:sp>
      <p:sp>
        <p:nvSpPr>
          <p:cNvPr id="3" name="Title 2"/>
          <p:cNvSpPr>
            <a:spLocks noGrp="1"/>
          </p:cNvSpPr>
          <p:nvPr>
            <p:ph type="title"/>
          </p:nvPr>
        </p:nvSpPr>
        <p:spPr/>
        <p:txBody>
          <a:bodyPr>
            <a:normAutofit fontScale="90000"/>
          </a:bodyPr>
          <a:lstStyle/>
          <a:p>
            <a:r>
              <a:rPr lang="en-US" b="1" dirty="0"/>
              <a:t>What is the impact of my actions on others?</a:t>
            </a:r>
            <a:endParaRPr lang="en-US" dirty="0"/>
          </a:p>
        </p:txBody>
      </p:sp>
    </p:spTree>
    <p:extLst>
      <p:ext uri="{BB962C8B-B14F-4D97-AF65-F5344CB8AC3E}">
        <p14:creationId xmlns:p14="http://schemas.microsoft.com/office/powerpoint/2010/main" val="166842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barn(inVertic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barn(inVertical)">
                                      <p:cBhvr>
                                        <p:cTn id="4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Poor financial decisions </a:t>
            </a:r>
          </a:p>
          <a:p>
            <a:r>
              <a:rPr lang="en-US" dirty="0"/>
              <a:t>Poor family decisions</a:t>
            </a:r>
          </a:p>
          <a:p>
            <a:r>
              <a:rPr lang="en-US" dirty="0"/>
              <a:t>Poor spiritual decisions</a:t>
            </a:r>
          </a:p>
          <a:p>
            <a:r>
              <a:rPr lang="en-US" dirty="0"/>
              <a:t>Not prioritizing putting God first in my finances</a:t>
            </a:r>
          </a:p>
          <a:p>
            <a:r>
              <a:rPr lang="en-US" dirty="0"/>
              <a:t>Decisions regarding our kids that hurt spiritual growth</a:t>
            </a:r>
          </a:p>
          <a:p>
            <a:r>
              <a:rPr lang="en-US" dirty="0"/>
              <a:t>Not successful &amp; happy, but obedient and holy</a:t>
            </a:r>
          </a:p>
          <a:p>
            <a:r>
              <a:rPr lang="en-US" dirty="0"/>
              <a:t>Wasting our time on things don’t make a difference</a:t>
            </a:r>
          </a:p>
          <a:p>
            <a:r>
              <a:rPr lang="en-US" dirty="0"/>
              <a:t>We know better, let’s not keep heading down this road</a:t>
            </a:r>
          </a:p>
        </p:txBody>
      </p:sp>
      <p:sp>
        <p:nvSpPr>
          <p:cNvPr id="3" name="Title 2"/>
          <p:cNvSpPr>
            <a:spLocks noGrp="1"/>
          </p:cNvSpPr>
          <p:nvPr>
            <p:ph type="title"/>
          </p:nvPr>
        </p:nvSpPr>
        <p:spPr>
          <a:xfrm>
            <a:off x="228600" y="359465"/>
            <a:ext cx="8686800" cy="1143000"/>
          </a:xfrm>
        </p:spPr>
        <p:txBody>
          <a:bodyPr>
            <a:normAutofit/>
          </a:bodyPr>
          <a:lstStyle/>
          <a:p>
            <a:pPr algn="ctr"/>
            <a:r>
              <a:rPr lang="en-US" sz="2800" b="1" dirty="0"/>
              <a:t>What are some of the things that cause disunity?</a:t>
            </a:r>
            <a:endParaRPr lang="en-US" sz="2800" dirty="0"/>
          </a:p>
        </p:txBody>
      </p:sp>
    </p:spTree>
    <p:extLst>
      <p:ext uri="{BB962C8B-B14F-4D97-AF65-F5344CB8AC3E}">
        <p14:creationId xmlns:p14="http://schemas.microsoft.com/office/powerpoint/2010/main" val="230271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barn(inVertic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barn(inVertical)">
                                      <p:cBhvr>
                                        <p:cTn id="40" dur="500"/>
                                        <p:tgtEl>
                                          <p:spTgt spid="2">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barn(inVertical)">
                                      <p:cBhvr>
                                        <p:cTn id="45" dur="500"/>
                                        <p:tgtEl>
                                          <p:spTgt spid="2">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barn(inVertical)">
                                      <p:cBhvr>
                                        <p:cTn id="50"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Keep your heart open to the Holy Spirit</a:t>
            </a:r>
          </a:p>
          <a:p>
            <a:r>
              <a:rPr lang="en-US" dirty="0"/>
              <a:t>Walk as a son/daughter of light</a:t>
            </a:r>
          </a:p>
          <a:p>
            <a:r>
              <a:rPr lang="en-US" dirty="0"/>
              <a:t>Invite the Holy Spirit into all my decisions</a:t>
            </a:r>
          </a:p>
          <a:p>
            <a:pPr marL="0" indent="0">
              <a:buNone/>
            </a:pPr>
            <a:r>
              <a:rPr lang="en-US" sz="2400" b="1" dirty="0"/>
              <a:t>Yes, Lord, Yes</a:t>
            </a:r>
            <a:endParaRPr lang="en-US" sz="2400" dirty="0"/>
          </a:p>
          <a:p>
            <a:pPr marL="0" indent="0">
              <a:buNone/>
            </a:pPr>
            <a:r>
              <a:rPr lang="en-US" sz="2400" b="1" dirty="0"/>
              <a:t>To Your will and to Your way</a:t>
            </a:r>
            <a:endParaRPr lang="en-US" sz="2400" dirty="0"/>
          </a:p>
          <a:p>
            <a:pPr marL="0" indent="0">
              <a:buNone/>
            </a:pPr>
            <a:r>
              <a:rPr lang="en-US" sz="2400" b="1" dirty="0"/>
              <a:t>Yes, Lord, Yes</a:t>
            </a:r>
            <a:endParaRPr lang="en-US" sz="2400" dirty="0"/>
          </a:p>
          <a:p>
            <a:pPr marL="0" indent="0">
              <a:buNone/>
            </a:pPr>
            <a:r>
              <a:rPr lang="en-US" sz="2400" b="1" dirty="0"/>
              <a:t>I will trust you and obey</a:t>
            </a:r>
            <a:endParaRPr lang="en-US" sz="2400" dirty="0"/>
          </a:p>
          <a:p>
            <a:pPr marL="0" indent="0">
              <a:buNone/>
            </a:pPr>
            <a:r>
              <a:rPr lang="en-US" sz="2400" b="1" dirty="0"/>
              <a:t>When your Spirit speaks to me, </a:t>
            </a:r>
            <a:endParaRPr lang="en-US" sz="2400" dirty="0"/>
          </a:p>
          <a:p>
            <a:pPr marL="0" indent="0">
              <a:buNone/>
            </a:pPr>
            <a:r>
              <a:rPr lang="en-US" sz="2400" b="1" dirty="0"/>
              <a:t>With my whole heart I’ll agree,</a:t>
            </a:r>
            <a:endParaRPr lang="en-US" sz="2400" dirty="0"/>
          </a:p>
          <a:p>
            <a:pPr marL="0" indent="0">
              <a:buNone/>
            </a:pPr>
            <a:r>
              <a:rPr lang="en-US" sz="2400" b="1" dirty="0"/>
              <a:t>And my answer will be</a:t>
            </a:r>
            <a:endParaRPr lang="en-US" sz="2400" dirty="0"/>
          </a:p>
          <a:p>
            <a:pPr marL="0" indent="0">
              <a:buNone/>
            </a:pPr>
            <a:r>
              <a:rPr lang="en-US" sz="2400" b="1" dirty="0"/>
              <a:t>Yes, Lord, Yes</a:t>
            </a:r>
            <a:endParaRPr lang="en-US" sz="2400" dirty="0"/>
          </a:p>
          <a:p>
            <a:endParaRPr lang="en-US" dirty="0"/>
          </a:p>
        </p:txBody>
      </p:sp>
      <p:sp>
        <p:nvSpPr>
          <p:cNvPr id="3" name="Title 2"/>
          <p:cNvSpPr>
            <a:spLocks noGrp="1"/>
          </p:cNvSpPr>
          <p:nvPr>
            <p:ph type="title"/>
          </p:nvPr>
        </p:nvSpPr>
        <p:spPr/>
        <p:txBody>
          <a:bodyPr>
            <a:normAutofit/>
          </a:bodyPr>
          <a:lstStyle/>
          <a:p>
            <a:r>
              <a:rPr lang="en-US" b="1" dirty="0"/>
              <a:t>What can we do to make this right?</a:t>
            </a:r>
            <a:endParaRPr lang="en-US" dirty="0"/>
          </a:p>
        </p:txBody>
      </p:sp>
    </p:spTree>
    <p:extLst>
      <p:ext uri="{BB962C8B-B14F-4D97-AF65-F5344CB8AC3E}">
        <p14:creationId xmlns:p14="http://schemas.microsoft.com/office/powerpoint/2010/main" val="34402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barn(inVertical)">
                                      <p:cBhvr>
                                        <p:cTn id="33" dur="500"/>
                                        <p:tgtEl>
                                          <p:spTgt spid="2">
                                            <p:txEl>
                                              <p:pRg st="4" end="4"/>
                                            </p:tx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barn(inVertical)">
                                      <p:cBhvr>
                                        <p:cTn id="36" dur="500"/>
                                        <p:tgtEl>
                                          <p:spTgt spid="2">
                                            <p:txEl>
                                              <p:pRg st="5" end="5"/>
                                            </p:tx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barn(inVertical)">
                                      <p:cBhvr>
                                        <p:cTn id="39" dur="500"/>
                                        <p:tgtEl>
                                          <p:spTgt spid="2">
                                            <p:txEl>
                                              <p:pRg st="6" end="6"/>
                                            </p:txEl>
                                          </p:spTgt>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Effect transition="in" filter="barn(inVertical)">
                                      <p:cBhvr>
                                        <p:cTn id="45" dur="500"/>
                                        <p:tgtEl>
                                          <p:spTgt spid="2">
                                            <p:txEl>
                                              <p:pRg st="8" end="8"/>
                                            </p:txEl>
                                          </p:spTgt>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
                                            <p:txEl>
                                              <p:pRg st="9" end="9"/>
                                            </p:txEl>
                                          </p:spTgt>
                                        </p:tgtEl>
                                        <p:attrNameLst>
                                          <p:attrName>style.visibility</p:attrName>
                                        </p:attrNameLst>
                                      </p:cBhvr>
                                      <p:to>
                                        <p:strVal val="visible"/>
                                      </p:to>
                                    </p:set>
                                    <p:animEffect transition="in" filter="barn(inVertical)">
                                      <p:cBhvr>
                                        <p:cTn id="48" dur="500"/>
                                        <p:tgtEl>
                                          <p:spTgt spid="2">
                                            <p:txEl>
                                              <p:pRg st="9" end="9"/>
                                            </p:txEl>
                                          </p:spTgt>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Effect transition="in" filter="barn(inVertical)">
                                      <p:cBhvr>
                                        <p:cTn id="51"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p:bldLst>
  </p:timing>
</p:sld>
</file>

<file path=ppt/theme/theme1.xml><?xml version="1.0" encoding="utf-8"?>
<a:theme xmlns:a="http://schemas.openxmlformats.org/drawingml/2006/main" name="Contemporary_blue_design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english</DirectSourceMarket>
    <MarketSpecific xmlns="4873beb7-5857-4685-be1f-d57550cc96cc" xsi:nil="true"/>
    <ApprovalStatus xmlns="4873beb7-5857-4685-be1f-d57550cc96cc">InProgress</ApprovalStatus>
    <PrimaryImageGen xmlns="4873beb7-5857-4685-be1f-d57550cc96cc">true</PrimaryImageGen>
    <ThumbnailAssetId xmlns="4873beb7-5857-4685-be1f-d57550cc96cc" xsi:nil="true"/>
    <NumericId xmlns="4873beb7-5857-4685-be1f-d57550cc96cc">-1</NumericId>
    <TPFriendlyName xmlns="4873beb7-5857-4685-be1f-d57550cc96cc">Contemporary blue design template</TPFriendlyName>
    <BusinessGroup xmlns="4873beb7-5857-4685-be1f-d57550cc96cc" xsi:nil="true"/>
    <APEditor xmlns="4873beb7-5857-4685-be1f-d57550cc96cc">
      <UserInfo>
        <DisplayName>REDMOND\v-luannv</DisplayName>
        <AccountId>92</AccountId>
        <AccountType/>
      </UserInfo>
    </APEditor>
    <SourceTitle xmlns="4873beb7-5857-4685-be1f-d57550cc96cc">Contemporary blue design template</SourceTitle>
    <OpenTemplate xmlns="4873beb7-5857-4685-be1f-d57550cc96cc">true</OpenTemplate>
    <UALocComments xmlns="4873beb7-5857-4685-be1f-d57550cc96cc" xsi:nil="true"/>
    <ParentAssetId xmlns="4873beb7-5857-4685-be1f-d57550cc96cc" xsi:nil="true"/>
    <PublishStatusLookup xmlns="4873beb7-5857-4685-be1f-d57550cc96cc">
      <Value>71365</Value>
      <Value>1583080</Value>
    </PublishStatusLookup>
    <IntlLangReviewDate xmlns="4873beb7-5857-4685-be1f-d57550cc96cc" xsi:nil="true"/>
    <MachineTranslated xmlns="4873beb7-5857-4685-be1f-d57550cc96cc">false</MachineTranslated>
    <OriginalSourceMarket xmlns="4873beb7-5857-4685-be1f-d57550cc96cc">english</OriginalSourceMarket>
    <TPInstallLocation xmlns="4873beb7-5857-4685-be1f-d57550cc96cc">{My Templates}</TPInstallLocation>
    <APDescription xmlns="4873beb7-5857-4685-be1f-d57550cc96cc" xsi:nil="true"/>
    <IntlLangReview xmlns="4873beb7-5857-4685-be1f-d57550cc96cc" xsi:nil="true"/>
    <UAProjectedTotalWords xmlns="4873beb7-5857-4685-be1f-d57550cc96cc" xsi:nil="true"/>
    <OutputCachingOn xmlns="4873beb7-5857-4685-be1f-d57550cc96cc">false</OutputCachingOn>
    <ContentItem xmlns="4873beb7-5857-4685-be1f-d57550cc96cc" xsi:nil="true"/>
    <ClipArtFilename xmlns="4873beb7-5857-4685-be1f-d57550cc96cc" xsi:nil="true"/>
    <AverageRating xmlns="4873beb7-5857-4685-be1f-d57550cc96cc" xsi:nil="true"/>
    <APAuthor xmlns="4873beb7-5857-4685-be1f-d57550cc96cc">
      <UserInfo>
        <DisplayName>REDMOND\cynvey</DisplayName>
        <AccountId>191</AccountId>
        <AccountType/>
      </UserInfo>
    </APAuthor>
    <TPAppVersion xmlns="4873beb7-5857-4685-be1f-d57550cc96cc">12</TPAppVersion>
    <TPCommandLine xmlns="4873beb7-5857-4685-be1f-d57550cc96cc">{PP} /n {FilePath}</TPCommandLine>
    <PublishTargets xmlns="4873beb7-5857-4685-be1f-d57550cc96cc">OfficeOnline</PublishTargets>
    <TPLaunchHelpLinkType xmlns="4873beb7-5857-4685-be1f-d57550cc96cc">Template</TPLaunchHelpLinkType>
    <EditorialStatus xmlns="4873beb7-5857-4685-be1f-d57550cc96cc" xsi:nil="true"/>
    <LastModifiedDateTime xmlns="4873beb7-5857-4685-be1f-d57550cc96cc" xsi:nil="true"/>
    <TimesCloned xmlns="4873beb7-5857-4685-be1f-d57550cc96cc" xsi:nil="true"/>
    <Provider xmlns="4873beb7-5857-4685-be1f-d57550cc96cc">EY006220130</Provider>
    <AcquiredFrom xmlns="4873beb7-5857-4685-be1f-d57550cc96cc" xsi:nil="true"/>
    <AssetStart xmlns="4873beb7-5857-4685-be1f-d57550cc96cc">2009-05-30T20:29:00+00:00</AssetStart>
    <LastHandOff xmlns="4873beb7-5857-4685-be1f-d57550cc96cc" xsi:nil="true"/>
    <TPClientViewer xmlns="4873beb7-5857-4685-be1f-d57550cc96cc">Microsoft Office PowerPoint</TPClientViewer>
    <ArtSampleDocs xmlns="4873beb7-5857-4685-be1f-d57550cc96cc" xsi:nil="true"/>
    <UACurrentWords xmlns="4873beb7-5857-4685-be1f-d57550cc96cc">0</UACurrentWords>
    <UALocRecommendation xmlns="4873beb7-5857-4685-be1f-d57550cc96cc">Localize</UALocRecommendation>
    <IsDeleted xmlns="4873beb7-5857-4685-be1f-d57550cc96cc">false</IsDeleted>
    <ShowIn xmlns="4873beb7-5857-4685-be1f-d57550cc96cc">Show everywhere</ShowIn>
    <UANotes xmlns="4873beb7-5857-4685-be1f-d57550cc96cc">online only. Removed PPT 12 design template appver per bug AWS Intl Support bug 22543 as it was causing problems with download.. O14_beta1FedEx</UANotes>
    <TemplateStatus xmlns="4873beb7-5857-4685-be1f-d57550cc96cc">Complete</TemplateStatus>
    <CSXHash xmlns="4873beb7-5857-4685-be1f-d57550cc96cc" xsi:nil="true"/>
    <VoteCount xmlns="4873beb7-5857-4685-be1f-d57550cc96cc" xsi:nil="true"/>
    <AssetExpire xmlns="4873beb7-5857-4685-be1f-d57550cc96cc">2100-01-01T00:00:00+00:00</AssetExpire>
    <CSXSubmissionMarket xmlns="4873beb7-5857-4685-be1f-d57550cc96cc" xsi:nil="true"/>
    <DSATActionTaken xmlns="4873beb7-5857-4685-be1f-d57550cc96cc" xsi:nil="true"/>
    <TPExecutable xmlns="4873beb7-5857-4685-be1f-d57550cc96cc" xsi:nil="true"/>
    <SubmitterId xmlns="4873beb7-5857-4685-be1f-d57550cc96cc" xsi:nil="true"/>
    <AssetType xmlns="4873beb7-5857-4685-be1f-d57550cc96cc">TP</AssetType>
    <BugNumber xmlns="4873beb7-5857-4685-be1f-d57550cc96cc">426091. 537272</BugNumber>
    <CSXSubmissionDate xmlns="4873beb7-5857-4685-be1f-d57550cc96cc" xsi:nil="true"/>
    <CSXUpdate xmlns="4873beb7-5857-4685-be1f-d57550cc96cc">false</CSXUpdate>
    <ApprovalLog xmlns="4873beb7-5857-4685-be1f-d57550cc96cc" xsi:nil="true"/>
    <Milestone xmlns="4873beb7-5857-4685-be1f-d57550cc96cc" xsi:nil="true"/>
    <OriginAsset xmlns="4873beb7-5857-4685-be1f-d57550cc96cc" xsi:nil="true"/>
    <TPComponent xmlns="4873beb7-5857-4685-be1f-d57550cc96cc">PPTFiles</TPComponent>
    <AssetId xmlns="4873beb7-5857-4685-be1f-d57550cc96cc">TP010073846</AssetId>
    <TPApplication xmlns="4873beb7-5857-4685-be1f-d57550cc96cc">PowerPoint</TPApplication>
    <TPLaunchHelpLink xmlns="4873beb7-5857-4685-be1f-d57550cc96cc" xsi:nil="true"/>
    <IntlLocPriority xmlns="4873beb7-5857-4685-be1f-d57550cc96cc" xsi:nil="true"/>
    <HandoffToMSDN xmlns="4873beb7-5857-4685-be1f-d57550cc96cc" xsi:nil="true"/>
    <PlannedPubDate xmlns="4873beb7-5857-4685-be1f-d57550cc96cc" xsi:nil="true"/>
    <CrawlForDependencies xmlns="4873beb7-5857-4685-be1f-d57550cc96cc">false</CrawlForDependencies>
    <IntlLangReviewer xmlns="4873beb7-5857-4685-be1f-d57550cc96cc" xsi:nil="true"/>
    <TrustLevel xmlns="4873beb7-5857-4685-be1f-d57550cc96cc">1 Microsoft Managed Content</TrustLevel>
    <IsSearchable xmlns="4873beb7-5857-4685-be1f-d57550cc96cc">false</IsSearchable>
    <TPNamespace xmlns="4873beb7-5857-4685-be1f-d57550cc96cc">POWERPNT</TPNamespace>
    <Markets xmlns="4873beb7-5857-4685-be1f-d57550cc96cc"/>
    <LastPublishResultLookup xmlns="4873beb7-5857-4685-be1f-d57550cc96cc" xsi:nil="true"/>
    <PolicheckWords xmlns="4873beb7-5857-4685-be1f-d57550cc96cc" xsi:nil="true"/>
    <FriendlyTitle xmlns="4873beb7-5857-4685-be1f-d57550cc96cc" xsi:nil="true"/>
    <Manager xmlns="4873beb7-5857-4685-be1f-d57550cc96cc" xsi:nil="true"/>
    <EditorialTags xmlns="4873beb7-5857-4685-be1f-d57550cc96cc" xsi:nil="true"/>
    <LegacyData xmlns="4873beb7-5857-4685-be1f-d57550cc96cc" xsi:nil="true"/>
    <Downloads xmlns="4873beb7-5857-4685-be1f-d57550cc96cc">0</Downloads>
    <Providers xmlns="4873beb7-5857-4685-be1f-d57550cc96cc" xsi:nil="true"/>
    <TemplateTemplateType xmlns="4873beb7-5857-4685-be1f-d57550cc96cc">PowerPoint 12 Default</TemplateTemplateType>
    <OOCacheId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118287</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Props1.xml><?xml version="1.0" encoding="utf-8"?>
<ds:datastoreItem xmlns:ds="http://schemas.openxmlformats.org/officeDocument/2006/customXml" ds:itemID="{50B57212-D278-4F09-9602-9B26806117BE}">
  <ds:schemaRefs>
    <ds:schemaRef ds:uri="http://schemas.microsoft.com/sharepoint/v3/contenttype/forms"/>
  </ds:schemaRefs>
</ds:datastoreItem>
</file>

<file path=customXml/itemProps2.xml><?xml version="1.0" encoding="utf-8"?>
<ds:datastoreItem xmlns:ds="http://schemas.openxmlformats.org/officeDocument/2006/customXml" ds:itemID="{D8FD1B72-46CC-4A99-8A37-DBF68CD60E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A6A27F-3C5D-4FBA-9D24-506479B57DAA}">
  <ds:schemaRefs>
    <ds:schemaRef ds:uri="4873beb7-5857-4685-be1f-d57550cc96cc"/>
    <ds:schemaRef ds:uri="http://www.w3.org/XML/1998/namespace"/>
    <ds:schemaRef ds:uri="http://schemas.microsoft.com/office/2006/documentManagement/types"/>
    <ds:schemaRef ds:uri="http://purl.org/dc/term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Contemporary_blue_design_template</Template>
  <TotalTime>0</TotalTime>
  <Words>978</Words>
  <Application>Microsoft Office PowerPoint</Application>
  <PresentationFormat>On-screen Show (4:3)</PresentationFormat>
  <Paragraphs>43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Corbel</vt:lpstr>
      <vt:lpstr>Contemporary_blue_design_template</vt:lpstr>
      <vt:lpstr>Taking Responsibility</vt:lpstr>
      <vt:lpstr>Nehemiah 5:1-19</vt:lpstr>
      <vt:lpstr>Nehemiah 5:1-19</vt:lpstr>
      <vt:lpstr>Nehemiah 5:1-19</vt:lpstr>
      <vt:lpstr>Introduction</vt:lpstr>
      <vt:lpstr>What is the impact of my actions on others?</vt:lpstr>
      <vt:lpstr>What are some of the things that cause disunity?</vt:lpstr>
      <vt:lpstr>What can we do to make this right?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2019-10-12T18:48:47Z</dcterms:created>
  <dcterms:modified xsi:type="dcterms:W3CDTF">2019-12-15T14:02:54Z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Applications">
    <vt:lpwstr>65;#zpp120;#439;#tpl140;#79;#tpl120;#419;#zpp140;#496;#ppd140;#67;#ppd120</vt:lpwstr>
  </property>
  <property fmtid="{D5CDD505-2E9C-101B-9397-08002B2CF9AE}" pid="4" name="APTrustLevel">
    <vt:r8>1</vt:r8>
  </property>
</Properties>
</file>