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4"/>
  </p:notesMasterIdLst>
  <p:handoutMasterIdLst>
    <p:handoutMasterId r:id="rId15"/>
  </p:handoutMasterIdLst>
  <p:sldIdLst>
    <p:sldId id="256" r:id="rId5"/>
    <p:sldId id="257" r:id="rId6"/>
    <p:sldId id="268" r:id="rId7"/>
    <p:sldId id="269" r:id="rId8"/>
    <p:sldId id="261" r:id="rId9"/>
    <p:sldId id="265" r:id="rId10"/>
    <p:sldId id="275" r:id="rId11"/>
    <p:sldId id="276" r:id="rId12"/>
    <p:sldId id="274"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p:restoredTop sz="86410"/>
  </p:normalViewPr>
  <p:slideViewPr>
    <p:cSldViewPr>
      <p:cViewPr varScale="1">
        <p:scale>
          <a:sx n="91" d="100"/>
          <a:sy n="91" d="100"/>
        </p:scale>
        <p:origin x="418"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24" name="Rectangle 24"/>
          <p:cNvSpPr>
            <a:spLocks noGrp="1"/>
          </p:cNvSpPr>
          <p:nvPr>
            <p:ph type="dt" sz="quarter" idx="1"/>
          </p:nvPr>
        </p:nvSpPr>
        <p:spPr>
          <a:xfrm>
            <a:off x="4023092" y="0"/>
            <a:ext cx="3077739" cy="469424"/>
          </a:xfrm>
          <a:prstGeom prst="rect">
            <a:avLst/>
          </a:prstGeom>
        </p:spPr>
        <p:txBody>
          <a:bodyPr lIns="94229" tIns="47114" rIns="94229" bIns="47114"/>
          <a:lstStyle/>
          <a:p>
            <a:fld id="{A849C5AD-4428-4E9C-9C84-11B72C9365FB}" type="datetimeFigureOut">
              <a:rPr lang="en-US" smtClean="0"/>
              <a:pPr/>
              <a:t>1/12/2020</a:t>
            </a:fld>
            <a:endParaRPr lang="en-US"/>
          </a:p>
        </p:txBody>
      </p:sp>
      <p:sp>
        <p:nvSpPr>
          <p:cNvPr id="30" name="Rectangle 30"/>
          <p:cNvSpPr>
            <a:spLocks noGrp="1"/>
          </p:cNvSpPr>
          <p:nvPr>
            <p:ph type="ftr" sz="quarter" idx="2"/>
          </p:nvPr>
        </p:nvSpPr>
        <p:spPr>
          <a:xfrm>
            <a:off x="0" y="8917422"/>
            <a:ext cx="3077739" cy="469424"/>
          </a:xfrm>
          <a:prstGeom prst="rect">
            <a:avLst/>
          </a:prstGeom>
        </p:spPr>
        <p:txBody>
          <a:bodyPr lIns="94229" tIns="47114" rIns="94229" bIns="47114"/>
          <a:lstStyle/>
          <a:p>
            <a:endParaRPr lang="en-US"/>
          </a:p>
        </p:txBody>
      </p:sp>
      <p:sp>
        <p:nvSpPr>
          <p:cNvPr id="18" name="Rectangle 18"/>
          <p:cNvSpPr>
            <a:spLocks noGrp="1"/>
          </p:cNvSpPr>
          <p:nvPr>
            <p:ph type="sldNum" sz="quarter" idx="3"/>
          </p:nvPr>
        </p:nvSpPr>
        <p:spPr>
          <a:xfrm>
            <a:off x="4023092" y="8917422"/>
            <a:ext cx="3077739" cy="469424"/>
          </a:xfrm>
          <a:prstGeom prst="rect">
            <a:avLst/>
          </a:prstGeom>
        </p:spPr>
        <p:txBody>
          <a:bodyPr lIns="94229" tIns="47114" rIns="94229" bIns="47114"/>
          <a:lstStyle/>
          <a:p>
            <a:fld id="{8C596567-A38F-4CEF-B37F-9B9D120D62CE}" type="slidenum">
              <a:rPr lang="en-US" smtClean="0"/>
              <a:pPr/>
              <a:t>‹#›</a:t>
            </a:fld>
            <a:endParaRPr lang="en-US"/>
          </a:p>
        </p:txBody>
      </p:sp>
    </p:spTree>
    <p:extLst>
      <p:ext uri="{BB962C8B-B14F-4D97-AF65-F5344CB8AC3E}">
        <p14:creationId xmlns:p14="http://schemas.microsoft.com/office/powerpoint/2010/main" val="3982738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15" name="Rectangle 15"/>
          <p:cNvSpPr>
            <a:spLocks noGrp="1"/>
          </p:cNvSpPr>
          <p:nvPr>
            <p:ph type="dt" idx="1"/>
          </p:nvPr>
        </p:nvSpPr>
        <p:spPr>
          <a:xfrm>
            <a:off x="4023092" y="0"/>
            <a:ext cx="3077739" cy="469424"/>
          </a:xfrm>
          <a:prstGeom prst="rect">
            <a:avLst/>
          </a:prstGeom>
        </p:spPr>
        <p:txBody>
          <a:bodyPr lIns="94229" tIns="47114" rIns="94229" bIns="47114"/>
          <a:lstStyle/>
          <a:p>
            <a:fld id="{D7547E60-4BE7-4E4E-9AAA-5EE35AEC995C}" type="datetimeFigureOut">
              <a:rPr lang="en-US" smtClean="0"/>
              <a:pPr/>
              <a:t>1/12/2020</a:t>
            </a:fld>
            <a:endParaRPr lang="en-US"/>
          </a:p>
        </p:txBody>
      </p:sp>
      <p:sp>
        <p:nvSpPr>
          <p:cNvPr id="23" name="Rectangle 2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lIns="94229" tIns="47114" rIns="94229" bIns="47114" anchor="ctr"/>
          <a:lstStyle/>
          <a:p>
            <a:endParaRPr lang="en-US"/>
          </a:p>
        </p:txBody>
      </p:sp>
      <p:sp>
        <p:nvSpPr>
          <p:cNvPr id="5" name="Rectangle 5"/>
          <p:cNvSpPr>
            <a:spLocks noGrp="1"/>
          </p:cNvSpPr>
          <p:nvPr>
            <p:ph type="body" sz="quarter" idx="3"/>
          </p:nvPr>
        </p:nvSpPr>
        <p:spPr>
          <a:xfrm>
            <a:off x="710248" y="4459526"/>
            <a:ext cx="5681980" cy="4224814"/>
          </a:xfrm>
          <a:prstGeom prst="rect">
            <a:avLst/>
          </a:prstGeom>
        </p:spPr>
        <p:txBody>
          <a:bodyPr lIns="94229" tIns="47114" rIns="94229" bIns="4711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917422"/>
            <a:ext cx="3077739" cy="469424"/>
          </a:xfrm>
          <a:prstGeom prst="rect">
            <a:avLst/>
          </a:prstGeom>
        </p:spPr>
        <p:txBody>
          <a:bodyPr lIns="94229" tIns="47114" rIns="94229" bIns="47114"/>
          <a:lstStyle/>
          <a:p>
            <a:endParaRPr lang="en-US"/>
          </a:p>
        </p:txBody>
      </p:sp>
      <p:sp>
        <p:nvSpPr>
          <p:cNvPr id="28" name="Rectangle 28"/>
          <p:cNvSpPr>
            <a:spLocks noGrp="1"/>
          </p:cNvSpPr>
          <p:nvPr>
            <p:ph type="sldNum" sz="quarter" idx="5"/>
          </p:nvPr>
        </p:nvSpPr>
        <p:spPr>
          <a:xfrm>
            <a:off x="4023092" y="8917422"/>
            <a:ext cx="3077739" cy="469424"/>
          </a:xfrm>
          <a:prstGeom prst="rect">
            <a:avLst/>
          </a:prstGeom>
        </p:spPr>
        <p:txBody>
          <a:bodyPr lIns="94229" tIns="47114" rIns="94229" bIns="47114"/>
          <a:lstStyle/>
          <a:p>
            <a:fld id="{CA077768-21C8-4125-A345-258E48D2EED0}" type="slidenum">
              <a:rPr lang="en-US" smtClean="0"/>
              <a:pPr/>
              <a:t>‹#›</a:t>
            </a:fld>
            <a:endParaRPr lang="en-US"/>
          </a:p>
        </p:txBody>
      </p:sp>
    </p:spTree>
    <p:extLst>
      <p:ext uri="{BB962C8B-B14F-4D97-AF65-F5344CB8AC3E}">
        <p14:creationId xmlns:p14="http://schemas.microsoft.com/office/powerpoint/2010/main" val="497594522"/>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1/12/2020</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1/12/2020</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1/12/2020</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1/12/2020</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4600" y="3886200"/>
            <a:ext cx="6194066" cy="925223"/>
          </a:xfrm>
        </p:spPr>
        <p:txBody>
          <a:bodyPr/>
          <a:lstStyle/>
          <a:p>
            <a:r>
              <a:rPr lang="en-US" b="1" dirty="0">
                <a:latin typeface="Calibri" panose="020F0502020204030204" pitchFamily="34" charset="0"/>
                <a:cs typeface="Calibri" panose="020F0502020204030204" pitchFamily="34" charset="0"/>
              </a:rPr>
              <a:t>January 5, 2020</a:t>
            </a:r>
          </a:p>
        </p:txBody>
      </p:sp>
      <p:sp>
        <p:nvSpPr>
          <p:cNvPr id="3" name="Title 2"/>
          <p:cNvSpPr>
            <a:spLocks noGrp="1"/>
          </p:cNvSpPr>
          <p:nvPr>
            <p:ph type="ctrTitle"/>
          </p:nvPr>
        </p:nvSpPr>
        <p:spPr>
          <a:xfrm>
            <a:off x="1143000" y="2209800"/>
            <a:ext cx="7577814" cy="1470025"/>
          </a:xfrm>
        </p:spPr>
        <p:txBody>
          <a:bodyPr/>
          <a:lstStyle/>
          <a:p>
            <a:r>
              <a:rPr lang="en-US" b="1" dirty="0"/>
              <a:t>Breath of God</a:t>
            </a:r>
          </a:p>
        </p:txBody>
      </p:sp>
    </p:spTree>
    <p:extLst>
      <p:ext uri="{BB962C8B-B14F-4D97-AF65-F5344CB8AC3E}">
        <p14:creationId xmlns:p14="http://schemas.microsoft.com/office/powerpoint/2010/main" val="38902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When the seventh month came and the Israelites had settled in their towns, all the people came together as one in the square before the Water Gate. They told Ezra the teacher of the Law to bring out the Book of the Law of Moses, which the Lord had commanded for Israel. 2 So on the first day of the seventh month Ezra the priest brought the Law before the assembly, which was made up of men and women and all who were able to understand. 3 He read it aloud from daybreak till noon as he faced the square before the Water Gate in the presence of the men, women and others who could understand. And all the people listened attentively to the Book of the Law. 4 Ezra the teacher of the Law stood on a high wooden platform built for the occasion. Beside him on his right stood </a:t>
            </a:r>
            <a:r>
              <a:rPr lang="en-US" sz="2000" dirty="0" err="1"/>
              <a:t>Mattithiah</a:t>
            </a:r>
            <a:r>
              <a:rPr lang="en-US" sz="2000" dirty="0"/>
              <a:t>, Shema, Anaiah, Uriah, </a:t>
            </a:r>
            <a:r>
              <a:rPr lang="en-US" sz="2000" dirty="0" err="1"/>
              <a:t>Hilkiah</a:t>
            </a:r>
            <a:r>
              <a:rPr lang="en-US" sz="2000" dirty="0"/>
              <a:t> and </a:t>
            </a:r>
            <a:r>
              <a:rPr lang="en-US" sz="2000" dirty="0" err="1"/>
              <a:t>Maaseiah</a:t>
            </a:r>
            <a:r>
              <a:rPr lang="en-US" sz="2000" dirty="0"/>
              <a:t>; and on his left were </a:t>
            </a:r>
            <a:r>
              <a:rPr lang="en-US" sz="2000" dirty="0" err="1"/>
              <a:t>Pedaiah</a:t>
            </a:r>
            <a:r>
              <a:rPr lang="en-US" sz="2000" dirty="0"/>
              <a:t>, </a:t>
            </a:r>
            <a:r>
              <a:rPr lang="en-US" sz="2000" dirty="0" err="1"/>
              <a:t>Mishael</a:t>
            </a:r>
            <a:r>
              <a:rPr lang="en-US" sz="2000" dirty="0"/>
              <a:t>, </a:t>
            </a:r>
            <a:r>
              <a:rPr lang="en-US" sz="2000" dirty="0" err="1"/>
              <a:t>Malkijah</a:t>
            </a:r>
            <a:r>
              <a:rPr lang="en-US" sz="2000" dirty="0"/>
              <a:t>, </a:t>
            </a:r>
            <a:r>
              <a:rPr lang="en-US" sz="2000" dirty="0" err="1"/>
              <a:t>Hashum</a:t>
            </a:r>
            <a:r>
              <a:rPr lang="en-US" sz="2000" dirty="0"/>
              <a:t>, </a:t>
            </a:r>
            <a:r>
              <a:rPr lang="en-US" sz="2000" dirty="0" err="1"/>
              <a:t>Hashbaddanah</a:t>
            </a:r>
            <a:r>
              <a:rPr lang="en-US" sz="2000" dirty="0"/>
              <a:t>, Zechariah and </a:t>
            </a:r>
            <a:r>
              <a:rPr lang="en-US" sz="2000" dirty="0" err="1"/>
              <a:t>Meshullam</a:t>
            </a:r>
            <a:r>
              <a:rPr lang="en-US" sz="2000" dirty="0"/>
              <a:t>. 5 Ezra opened the book. All the people could see him because he was standing above them; and as he opened it, the people all stood up. 6 Ezra praised the Lord, the great God; </a:t>
            </a:r>
            <a:endParaRPr lang="en-US" sz="20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8:1-12</a:t>
            </a:r>
          </a:p>
        </p:txBody>
      </p:sp>
    </p:spTree>
    <p:extLst>
      <p:ext uri="{BB962C8B-B14F-4D97-AF65-F5344CB8AC3E}">
        <p14:creationId xmlns:p14="http://schemas.microsoft.com/office/powerpoint/2010/main" val="67298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and all the people lifted their hands and responded, “Amen! Amen!” Then they bowed down and worshiped the Lord with their faces to the ground. 7 The Levites—</a:t>
            </a:r>
            <a:r>
              <a:rPr lang="en-US" sz="2000" dirty="0" err="1"/>
              <a:t>Jeshua</a:t>
            </a:r>
            <a:r>
              <a:rPr lang="en-US" sz="2000" dirty="0"/>
              <a:t>, </a:t>
            </a:r>
            <a:r>
              <a:rPr lang="en-US" sz="2000" dirty="0" err="1"/>
              <a:t>Bani</a:t>
            </a:r>
            <a:r>
              <a:rPr lang="en-US" sz="2000" dirty="0"/>
              <a:t>, </a:t>
            </a:r>
            <a:r>
              <a:rPr lang="en-US" sz="2000" dirty="0" err="1"/>
              <a:t>Sherebiah</a:t>
            </a:r>
            <a:r>
              <a:rPr lang="en-US" sz="2000" dirty="0"/>
              <a:t>, </a:t>
            </a:r>
            <a:r>
              <a:rPr lang="en-US" sz="2000" dirty="0" err="1"/>
              <a:t>Jamin</a:t>
            </a:r>
            <a:r>
              <a:rPr lang="en-US" sz="2000" dirty="0"/>
              <a:t>, </a:t>
            </a:r>
            <a:r>
              <a:rPr lang="en-US" sz="2000" dirty="0" err="1"/>
              <a:t>Akkub</a:t>
            </a:r>
            <a:r>
              <a:rPr lang="en-US" sz="2000" dirty="0"/>
              <a:t>, </a:t>
            </a:r>
            <a:r>
              <a:rPr lang="en-US" sz="2000" dirty="0" err="1"/>
              <a:t>Shabbethai</a:t>
            </a:r>
            <a:r>
              <a:rPr lang="en-US" sz="2000" dirty="0"/>
              <a:t>, </a:t>
            </a:r>
            <a:r>
              <a:rPr lang="en-US" sz="2000" dirty="0" err="1"/>
              <a:t>Hodiah</a:t>
            </a:r>
            <a:r>
              <a:rPr lang="en-US" sz="2000" dirty="0"/>
              <a:t>, </a:t>
            </a:r>
            <a:r>
              <a:rPr lang="en-US" sz="2000" dirty="0" err="1"/>
              <a:t>Maaseiah</a:t>
            </a:r>
            <a:r>
              <a:rPr lang="en-US" sz="2000" dirty="0"/>
              <a:t>, </a:t>
            </a:r>
            <a:r>
              <a:rPr lang="en-US" sz="2000" dirty="0" err="1"/>
              <a:t>Kelita</a:t>
            </a:r>
            <a:r>
              <a:rPr lang="en-US" sz="2000" dirty="0"/>
              <a:t>, </a:t>
            </a:r>
            <a:r>
              <a:rPr lang="en-US" sz="2000" dirty="0" err="1"/>
              <a:t>Azariah</a:t>
            </a:r>
            <a:r>
              <a:rPr lang="en-US" sz="2000" dirty="0"/>
              <a:t>, </a:t>
            </a:r>
            <a:r>
              <a:rPr lang="en-US" sz="2000" dirty="0" err="1"/>
              <a:t>Jozabad</a:t>
            </a:r>
            <a:r>
              <a:rPr lang="en-US" sz="2000" dirty="0"/>
              <a:t>, </a:t>
            </a:r>
            <a:r>
              <a:rPr lang="en-US" sz="2000" dirty="0" err="1"/>
              <a:t>Hanan</a:t>
            </a:r>
            <a:r>
              <a:rPr lang="en-US" sz="2000" dirty="0"/>
              <a:t> and </a:t>
            </a:r>
            <a:r>
              <a:rPr lang="en-US" sz="2000" dirty="0" err="1"/>
              <a:t>Pelaiah</a:t>
            </a:r>
            <a:r>
              <a:rPr lang="en-US" sz="2000" dirty="0"/>
              <a:t>—instructed the people in the Law while the people were standing there. 8 They read from the Book of the Law of God, making it clear and giving the meaning so that the people understood what was being read. 9 Then Nehemiah the governor, Ezra the priest and teacher of the Law, and the Levites who were instructing the people said to them all, “This day is holy to the Lord your God. Do not mourn or weep.” For all the people had been weeping as they listened to the words of the Law. 10 Nehemiah said, “Go and enjoy choice food and sweet drinks, and send some to those who have nothing prepared. This day is holy to our Lord. Do not grieve, for the joy of the Lord is your strength.” 11 The Levites calmed all the people, saying, “Be still, for this is a holy day. Do not grieve.” 12 Then all the people went away to eat and drink, to send portions </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8:1-12</a:t>
            </a:r>
          </a:p>
        </p:txBody>
      </p:sp>
    </p:spTree>
    <p:extLst>
      <p:ext uri="{BB962C8B-B14F-4D97-AF65-F5344CB8AC3E}">
        <p14:creationId xmlns:p14="http://schemas.microsoft.com/office/powerpoint/2010/main" val="350612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of food and to celebrate with great joy, because they now understood the words that had been made known to them. </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8:1-12</a:t>
            </a:r>
          </a:p>
        </p:txBody>
      </p:sp>
    </p:spTree>
    <p:extLst>
      <p:ext uri="{BB962C8B-B14F-4D97-AF65-F5344CB8AC3E}">
        <p14:creationId xmlns:p14="http://schemas.microsoft.com/office/powerpoint/2010/main" val="134015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God’s word is life giving source of our living</a:t>
            </a:r>
          </a:p>
          <a:p>
            <a:r>
              <a:rPr lang="en-US" dirty="0"/>
              <a:t>One thing we can touch every day that has eternity in it </a:t>
            </a:r>
          </a:p>
          <a:p>
            <a:r>
              <a:rPr lang="en-US" b="1" i="1" dirty="0"/>
              <a:t>Mark 13:31</a:t>
            </a:r>
            <a:endParaRPr lang="en-US" dirty="0"/>
          </a:p>
          <a:p>
            <a:r>
              <a:rPr lang="en-US" dirty="0"/>
              <a:t>How we can keep on receiving the Word of God</a:t>
            </a:r>
          </a:p>
          <a:p>
            <a:r>
              <a:rPr lang="en-US" dirty="0"/>
              <a:t>God has given us great &amp; precious promises </a:t>
            </a:r>
            <a:r>
              <a:rPr lang="en-US" b="1" i="1" dirty="0"/>
              <a:t>2 Pet 1:4</a:t>
            </a:r>
            <a:endParaRPr lang="en-US" dirty="0"/>
          </a:p>
          <a:p>
            <a:r>
              <a:rPr lang="en-US" dirty="0"/>
              <a:t>Word’s reality at work in you results in abundant life &amp; 	fruitful living </a:t>
            </a:r>
            <a:r>
              <a:rPr lang="en-US" b="1" i="1" dirty="0"/>
              <a:t>2 Pet 1:8</a:t>
            </a:r>
            <a:endParaRPr lang="en-US" dirty="0"/>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Introduction</a:t>
            </a:r>
          </a:p>
        </p:txBody>
      </p:sp>
    </p:spTree>
    <p:extLst>
      <p:ext uri="{BB962C8B-B14F-4D97-AF65-F5344CB8AC3E}">
        <p14:creationId xmlns:p14="http://schemas.microsoft.com/office/powerpoint/2010/main" val="115894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randombar(horizont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randombar(horizont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randombar(horizontal)">
                                      <p:cBhvr>
                                        <p:cTn id="4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Your life becomes spiritually fruitful in direct 	proportion to degree God’s word becomes vital</a:t>
            </a:r>
          </a:p>
          <a:p>
            <a:r>
              <a:rPr lang="en-US" dirty="0"/>
              <a:t>Worlds were created by Word of God </a:t>
            </a:r>
            <a:r>
              <a:rPr lang="en-US" b="1" i="1" dirty="0"/>
              <a:t>Gen 1:1</a:t>
            </a:r>
            <a:endParaRPr lang="en-US" dirty="0"/>
          </a:p>
          <a:p>
            <a:r>
              <a:rPr lang="en-US" dirty="0"/>
              <a:t>Word became flesh, dwelt among us</a:t>
            </a:r>
            <a:r>
              <a:rPr lang="en-US" b="1" i="1" dirty="0"/>
              <a:t> John 1:1</a:t>
            </a:r>
            <a:endParaRPr lang="en-US" dirty="0"/>
          </a:p>
          <a:p>
            <a:r>
              <a:rPr lang="en-US" dirty="0"/>
              <a:t>All that is, and all that ever shall be, flows to man by 	Jesus Christ through the word of God</a:t>
            </a:r>
          </a:p>
        </p:txBody>
      </p:sp>
      <p:sp>
        <p:nvSpPr>
          <p:cNvPr id="3" name="Title 2"/>
          <p:cNvSpPr>
            <a:spLocks noGrp="1"/>
          </p:cNvSpPr>
          <p:nvPr>
            <p:ph type="title"/>
          </p:nvPr>
        </p:nvSpPr>
        <p:spPr/>
        <p:txBody>
          <a:bodyPr>
            <a:noAutofit/>
          </a:bodyPr>
          <a:lstStyle/>
          <a:p>
            <a:pPr algn="ctr"/>
            <a:r>
              <a:rPr lang="en-US" b="1" dirty="0"/>
              <a:t>Your Fruitfulness will Come from Your Dependency upon Word</a:t>
            </a:r>
            <a:endParaRPr lang="en-US" dirty="0"/>
          </a:p>
        </p:txBody>
      </p:sp>
    </p:spTree>
    <p:extLst>
      <p:ext uri="{BB962C8B-B14F-4D97-AF65-F5344CB8AC3E}">
        <p14:creationId xmlns:p14="http://schemas.microsoft.com/office/powerpoint/2010/main" val="16684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Nehemiah invites Ezra to present God’s word </a:t>
            </a:r>
          </a:p>
          <a:p>
            <a:r>
              <a:rPr lang="en-US" dirty="0"/>
              <a:t>Worship, give thanks, lift up their hands for God’s word</a:t>
            </a:r>
          </a:p>
          <a:p>
            <a:r>
              <a:rPr lang="en-US" dirty="0"/>
              <a:t>Weeping &amp; mourning happens as they listen</a:t>
            </a:r>
          </a:p>
          <a:p>
            <a:r>
              <a:rPr lang="en-US" dirty="0"/>
              <a:t>Nehemiah &amp; Ezra stop people of God from grieving 	over their sin</a:t>
            </a:r>
          </a:p>
          <a:p>
            <a:r>
              <a:rPr lang="en-US" dirty="0"/>
              <a:t>Repentance is coming next, but celebration comes first</a:t>
            </a:r>
          </a:p>
          <a:p>
            <a:r>
              <a:rPr lang="en-US" dirty="0"/>
              <a:t>His word ought to first bring us joy &amp; hope</a:t>
            </a:r>
          </a:p>
          <a:p>
            <a:r>
              <a:rPr lang="en-US" dirty="0"/>
              <a:t>Sets a tone for response in our hearts</a:t>
            </a:r>
          </a:p>
          <a:p>
            <a:r>
              <a:rPr lang="en-US" dirty="0"/>
              <a:t>Rejoice in hope, then repent in contrition</a:t>
            </a:r>
          </a:p>
        </p:txBody>
      </p:sp>
      <p:sp>
        <p:nvSpPr>
          <p:cNvPr id="3" name="Title 2"/>
          <p:cNvSpPr>
            <a:spLocks noGrp="1"/>
          </p:cNvSpPr>
          <p:nvPr>
            <p:ph type="title"/>
          </p:nvPr>
        </p:nvSpPr>
        <p:spPr/>
        <p:txBody>
          <a:bodyPr>
            <a:noAutofit/>
          </a:bodyPr>
          <a:lstStyle/>
          <a:p>
            <a:pPr algn="ctr"/>
            <a:r>
              <a:rPr lang="en-US" b="1" dirty="0"/>
              <a:t>Make it a Practice to Receive </a:t>
            </a:r>
            <a:br>
              <a:rPr lang="en-US" b="1" dirty="0"/>
            </a:br>
            <a:r>
              <a:rPr lang="en-US" b="1" dirty="0"/>
              <a:t>God’s Word with Joy</a:t>
            </a:r>
            <a:endParaRPr lang="en-US" dirty="0"/>
          </a:p>
        </p:txBody>
      </p:sp>
    </p:spTree>
    <p:extLst>
      <p:ext uri="{BB962C8B-B14F-4D97-AF65-F5344CB8AC3E}">
        <p14:creationId xmlns:p14="http://schemas.microsoft.com/office/powerpoint/2010/main" val="18371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barn(inVertical)">
                                      <p:cBhvr>
                                        <p:cTn id="5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Start by rejoicing, Word gives us hope for correction</a:t>
            </a:r>
          </a:p>
          <a:p>
            <a:r>
              <a:rPr lang="en-US" dirty="0"/>
              <a:t>He is faithful to do it </a:t>
            </a:r>
            <a:r>
              <a:rPr lang="en-US" b="1" i="1" dirty="0"/>
              <a:t>1 </a:t>
            </a:r>
            <a:r>
              <a:rPr lang="en-US" b="1" i="1" dirty="0" err="1"/>
              <a:t>Thess</a:t>
            </a:r>
            <a:r>
              <a:rPr lang="en-US" b="1" i="1" dirty="0"/>
              <a:t> 5:24</a:t>
            </a:r>
            <a:endParaRPr lang="en-US" dirty="0"/>
          </a:p>
          <a:p>
            <a:r>
              <a:rPr lang="en-US" dirty="0"/>
              <a:t>No word from God will ever fail </a:t>
            </a:r>
            <a:r>
              <a:rPr lang="en-US" b="1" i="1" dirty="0"/>
              <a:t>Luke 1:37</a:t>
            </a:r>
            <a:endParaRPr lang="en-US" dirty="0"/>
          </a:p>
          <a:p>
            <a:r>
              <a:rPr lang="en-US" dirty="0"/>
              <a:t>God works in you to will and to do for His good 	pleasure </a:t>
            </a:r>
            <a:r>
              <a:rPr lang="en-US" b="1" i="1" dirty="0"/>
              <a:t>Phil 2:13</a:t>
            </a:r>
            <a:endParaRPr lang="en-US" dirty="0"/>
          </a:p>
          <a:p>
            <a:r>
              <a:rPr lang="en-US" dirty="0"/>
              <a:t>Builds on a foundation of faith </a:t>
            </a:r>
          </a:p>
          <a:p>
            <a:r>
              <a:rPr lang="en-US" dirty="0"/>
              <a:t>God’s desire is that we never walk in condemnation</a:t>
            </a:r>
          </a:p>
          <a:p>
            <a:r>
              <a:rPr lang="en-US" dirty="0"/>
              <a:t>God wants people to be happy in His presence</a:t>
            </a:r>
          </a:p>
          <a:p>
            <a:r>
              <a:rPr lang="en-US" dirty="0"/>
              <a:t>The joy of the Lord is our strength </a:t>
            </a:r>
            <a:r>
              <a:rPr lang="en-US" b="1" i="1" dirty="0"/>
              <a:t>v.10</a:t>
            </a:r>
            <a:endParaRPr lang="en-US" dirty="0"/>
          </a:p>
        </p:txBody>
      </p:sp>
      <p:sp>
        <p:nvSpPr>
          <p:cNvPr id="3" name="Title 2"/>
          <p:cNvSpPr>
            <a:spLocks noGrp="1"/>
          </p:cNvSpPr>
          <p:nvPr>
            <p:ph type="title"/>
          </p:nvPr>
        </p:nvSpPr>
        <p:spPr/>
        <p:txBody>
          <a:bodyPr>
            <a:noAutofit/>
          </a:bodyPr>
          <a:lstStyle/>
          <a:p>
            <a:pPr algn="ctr"/>
            <a:r>
              <a:rPr lang="en-US" b="1" dirty="0"/>
              <a:t>Allow God’s Word to Build your Foundation of Faith</a:t>
            </a:r>
            <a:endParaRPr lang="en-US" dirty="0"/>
          </a:p>
        </p:txBody>
      </p:sp>
    </p:spTree>
    <p:extLst>
      <p:ext uri="{BB962C8B-B14F-4D97-AF65-F5344CB8AC3E}">
        <p14:creationId xmlns:p14="http://schemas.microsoft.com/office/powerpoint/2010/main" val="18371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barn(inVertical)">
                                      <p:cBhvr>
                                        <p:cTn id="5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What should this produce in me?</a:t>
            </a:r>
          </a:p>
          <a:p>
            <a:r>
              <a:rPr lang="en-US" dirty="0"/>
              <a:t>Asking for absolute hunger for your word in 2020</a:t>
            </a:r>
          </a:p>
          <a:p>
            <a:r>
              <a:rPr lang="en-US" dirty="0"/>
              <a:t>Set the parameters for desire to come</a:t>
            </a:r>
          </a:p>
          <a:p>
            <a:r>
              <a:rPr lang="en-US" dirty="0"/>
              <a:t>Then rejoice over His Word </a:t>
            </a:r>
          </a:p>
          <a:p>
            <a:r>
              <a:rPr lang="en-US" dirty="0"/>
              <a:t>Let it breathe new life into you </a:t>
            </a:r>
          </a:p>
          <a:p>
            <a:r>
              <a:rPr lang="en-US" dirty="0"/>
              <a:t>It will lead you to repentance, a deeper walk with God</a:t>
            </a:r>
          </a:p>
        </p:txBody>
      </p:sp>
      <p:sp>
        <p:nvSpPr>
          <p:cNvPr id="3" name="Title 2"/>
          <p:cNvSpPr>
            <a:spLocks noGrp="1"/>
          </p:cNvSpPr>
          <p:nvPr>
            <p:ph type="title"/>
          </p:nvPr>
        </p:nvSpPr>
        <p:spPr/>
        <p:txBody>
          <a:bodyPr>
            <a:normAutofit/>
          </a:bodyPr>
          <a:lstStyle/>
          <a:p>
            <a:pPr algn="ctr"/>
            <a:r>
              <a:rPr lang="en-US" sz="4800" b="1" dirty="0"/>
              <a:t>Conclusion</a:t>
            </a:r>
            <a:endParaRPr lang="en-US" sz="4800" dirty="0"/>
          </a:p>
        </p:txBody>
      </p:sp>
    </p:spTree>
    <p:extLst>
      <p:ext uri="{BB962C8B-B14F-4D97-AF65-F5344CB8AC3E}">
        <p14:creationId xmlns:p14="http://schemas.microsoft.com/office/powerpoint/2010/main" val="3440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A6A27F-3C5D-4FBA-9D24-506479B57DAA}">
  <ds:schemaRefs>
    <ds:schemaRef ds:uri="http://schemas.microsoft.com/office/2006/documentManagement/types"/>
    <ds:schemaRef ds:uri="4873beb7-5857-4685-be1f-d57550cc96cc"/>
    <ds:schemaRef ds:uri="http://purl.org/dc/dcmitype/"/>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0B57212-D278-4F09-9602-9B26806117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867</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Corbel</vt:lpstr>
      <vt:lpstr>Contemporary_blue_design_template</vt:lpstr>
      <vt:lpstr>Breath of God</vt:lpstr>
      <vt:lpstr>Nehemiah 8:1-12</vt:lpstr>
      <vt:lpstr>Nehemiah 8:1-12</vt:lpstr>
      <vt:lpstr>Nehemiah 8:1-12</vt:lpstr>
      <vt:lpstr>Introduction</vt:lpstr>
      <vt:lpstr>Your Fruitfulness will Come from Your Dependency upon Word</vt:lpstr>
      <vt:lpstr>Make it a Practice to Receive  God’s Word with Joy</vt:lpstr>
      <vt:lpstr>Allow God’s Word to Build your Foundation of Faith</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2019-10-12T18:48:47Z</dcterms:created>
  <dcterms:modified xsi:type="dcterms:W3CDTF">2020-01-12T17:12:00Z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