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4"/>
  </p:sldMasterIdLst>
  <p:notesMasterIdLst>
    <p:notesMasterId r:id="rId18"/>
  </p:notesMasterIdLst>
  <p:handoutMasterIdLst>
    <p:handoutMasterId r:id="rId19"/>
  </p:handoutMasterIdLst>
  <p:sldIdLst>
    <p:sldId id="256" r:id="rId5"/>
    <p:sldId id="257" r:id="rId6"/>
    <p:sldId id="268" r:id="rId7"/>
    <p:sldId id="269" r:id="rId8"/>
    <p:sldId id="277" r:id="rId9"/>
    <p:sldId id="278" r:id="rId10"/>
    <p:sldId id="279" r:id="rId11"/>
    <p:sldId id="280" r:id="rId12"/>
    <p:sldId id="261" r:id="rId13"/>
    <p:sldId id="265" r:id="rId14"/>
    <p:sldId id="275" r:id="rId15"/>
    <p:sldId id="276" r:id="rId16"/>
    <p:sldId id="274" r:id="rId17"/>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FF1CE12-B100-0000-0000-000000000002}"/>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80"/>
    <p:restoredTop sz="86410"/>
  </p:normalViewPr>
  <p:slideViewPr>
    <p:cSldViewPr>
      <p:cViewPr varScale="1">
        <p:scale>
          <a:sx n="91" d="100"/>
          <a:sy n="91" d="100"/>
        </p:scale>
        <p:origin x="418" y="62"/>
      </p:cViewPr>
      <p:guideLst>
        <p:guide orient="horz" pos="2160"/>
        <p:guide pos="2880"/>
      </p:guideLst>
    </p:cSldViewPr>
  </p:slideViewPr>
  <p:outlineViewPr>
    <p:cViewPr>
      <p:scale>
        <a:sx n="1" d="1"/>
        <a:sy n="1" d="1"/>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2"/>
          <p:cNvSpPr>
            <a:spLocks noGrp="1"/>
          </p:cNvSpPr>
          <p:nvPr>
            <p:ph type="hdr" sz="quarter"/>
          </p:nvPr>
        </p:nvSpPr>
        <p:spPr>
          <a:xfrm>
            <a:off x="0" y="0"/>
            <a:ext cx="3077739" cy="469424"/>
          </a:xfrm>
          <a:prstGeom prst="rect">
            <a:avLst/>
          </a:prstGeom>
        </p:spPr>
        <p:txBody>
          <a:bodyPr lIns="94229" tIns="47114" rIns="94229" bIns="47114"/>
          <a:lstStyle/>
          <a:p>
            <a:endParaRPr lang="en-US"/>
          </a:p>
        </p:txBody>
      </p:sp>
      <p:sp>
        <p:nvSpPr>
          <p:cNvPr id="24" name="Rectangle 24"/>
          <p:cNvSpPr>
            <a:spLocks noGrp="1"/>
          </p:cNvSpPr>
          <p:nvPr>
            <p:ph type="dt" sz="quarter" idx="1"/>
          </p:nvPr>
        </p:nvSpPr>
        <p:spPr>
          <a:xfrm>
            <a:off x="4023092" y="0"/>
            <a:ext cx="3077739" cy="469424"/>
          </a:xfrm>
          <a:prstGeom prst="rect">
            <a:avLst/>
          </a:prstGeom>
        </p:spPr>
        <p:txBody>
          <a:bodyPr lIns="94229" tIns="47114" rIns="94229" bIns="47114"/>
          <a:lstStyle/>
          <a:p>
            <a:fld id="{A849C5AD-4428-4E9C-9C84-11B72C9365FB}" type="datetimeFigureOut">
              <a:rPr lang="en-US" smtClean="0"/>
              <a:pPr/>
              <a:t>1/12/2020</a:t>
            </a:fld>
            <a:endParaRPr lang="en-US"/>
          </a:p>
        </p:txBody>
      </p:sp>
      <p:sp>
        <p:nvSpPr>
          <p:cNvPr id="30" name="Rectangle 30"/>
          <p:cNvSpPr>
            <a:spLocks noGrp="1"/>
          </p:cNvSpPr>
          <p:nvPr>
            <p:ph type="ftr" sz="quarter" idx="2"/>
          </p:nvPr>
        </p:nvSpPr>
        <p:spPr>
          <a:xfrm>
            <a:off x="0" y="8917422"/>
            <a:ext cx="3077739" cy="469424"/>
          </a:xfrm>
          <a:prstGeom prst="rect">
            <a:avLst/>
          </a:prstGeom>
        </p:spPr>
        <p:txBody>
          <a:bodyPr lIns="94229" tIns="47114" rIns="94229" bIns="47114"/>
          <a:lstStyle/>
          <a:p>
            <a:endParaRPr lang="en-US"/>
          </a:p>
        </p:txBody>
      </p:sp>
      <p:sp>
        <p:nvSpPr>
          <p:cNvPr id="18" name="Rectangle 18"/>
          <p:cNvSpPr>
            <a:spLocks noGrp="1"/>
          </p:cNvSpPr>
          <p:nvPr>
            <p:ph type="sldNum" sz="quarter" idx="3"/>
          </p:nvPr>
        </p:nvSpPr>
        <p:spPr>
          <a:xfrm>
            <a:off x="4023092" y="8917422"/>
            <a:ext cx="3077739" cy="469424"/>
          </a:xfrm>
          <a:prstGeom prst="rect">
            <a:avLst/>
          </a:prstGeom>
        </p:spPr>
        <p:txBody>
          <a:bodyPr lIns="94229" tIns="47114" rIns="94229" bIns="47114"/>
          <a:lstStyle/>
          <a:p>
            <a:fld id="{8C596567-A38F-4CEF-B37F-9B9D120D62CE}" type="slidenum">
              <a:rPr lang="en-US" smtClean="0"/>
              <a:pPr/>
              <a:t>‹#›</a:t>
            </a:fld>
            <a:endParaRPr lang="en-US"/>
          </a:p>
        </p:txBody>
      </p:sp>
    </p:spTree>
    <p:extLst>
      <p:ext uri="{BB962C8B-B14F-4D97-AF65-F5344CB8AC3E}">
        <p14:creationId xmlns:p14="http://schemas.microsoft.com/office/powerpoint/2010/main" val="39827388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4"/>
          <p:cNvSpPr>
            <a:spLocks noGrp="1"/>
          </p:cNvSpPr>
          <p:nvPr>
            <p:ph type="hdr" sz="quarter"/>
          </p:nvPr>
        </p:nvSpPr>
        <p:spPr>
          <a:xfrm>
            <a:off x="0" y="0"/>
            <a:ext cx="3077739" cy="469424"/>
          </a:xfrm>
          <a:prstGeom prst="rect">
            <a:avLst/>
          </a:prstGeom>
        </p:spPr>
        <p:txBody>
          <a:bodyPr lIns="94229" tIns="47114" rIns="94229" bIns="47114"/>
          <a:lstStyle/>
          <a:p>
            <a:endParaRPr lang="en-US"/>
          </a:p>
        </p:txBody>
      </p:sp>
      <p:sp>
        <p:nvSpPr>
          <p:cNvPr id="15" name="Rectangle 15"/>
          <p:cNvSpPr>
            <a:spLocks noGrp="1"/>
          </p:cNvSpPr>
          <p:nvPr>
            <p:ph type="dt" idx="1"/>
          </p:nvPr>
        </p:nvSpPr>
        <p:spPr>
          <a:xfrm>
            <a:off x="4023092" y="0"/>
            <a:ext cx="3077739" cy="469424"/>
          </a:xfrm>
          <a:prstGeom prst="rect">
            <a:avLst/>
          </a:prstGeom>
        </p:spPr>
        <p:txBody>
          <a:bodyPr lIns="94229" tIns="47114" rIns="94229" bIns="47114"/>
          <a:lstStyle/>
          <a:p>
            <a:fld id="{D7547E60-4BE7-4E4E-9AAA-5EE35AEC995C}" type="datetimeFigureOut">
              <a:rPr lang="en-US" smtClean="0"/>
              <a:pPr/>
              <a:t>1/12/2020</a:t>
            </a:fld>
            <a:endParaRPr lang="en-US"/>
          </a:p>
        </p:txBody>
      </p:sp>
      <p:sp>
        <p:nvSpPr>
          <p:cNvPr id="23" name="Rectangle 2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lIns="94229" tIns="47114" rIns="94229" bIns="47114" anchor="ctr"/>
          <a:lstStyle/>
          <a:p>
            <a:endParaRPr lang="en-US"/>
          </a:p>
        </p:txBody>
      </p:sp>
      <p:sp>
        <p:nvSpPr>
          <p:cNvPr id="5" name="Rectangle 5"/>
          <p:cNvSpPr>
            <a:spLocks noGrp="1"/>
          </p:cNvSpPr>
          <p:nvPr>
            <p:ph type="body" sz="quarter" idx="3"/>
          </p:nvPr>
        </p:nvSpPr>
        <p:spPr>
          <a:xfrm>
            <a:off x="710248" y="4459526"/>
            <a:ext cx="5681980" cy="4224814"/>
          </a:xfrm>
          <a:prstGeom prst="rect">
            <a:avLst/>
          </a:prstGeom>
        </p:spPr>
        <p:txBody>
          <a:bodyPr lIns="94229" tIns="47114" rIns="94229" bIns="47114"/>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Rectangle 18"/>
          <p:cNvSpPr>
            <a:spLocks noGrp="1"/>
          </p:cNvSpPr>
          <p:nvPr>
            <p:ph type="ftr" sz="quarter" idx="4"/>
          </p:nvPr>
        </p:nvSpPr>
        <p:spPr>
          <a:xfrm>
            <a:off x="0" y="8917422"/>
            <a:ext cx="3077739" cy="469424"/>
          </a:xfrm>
          <a:prstGeom prst="rect">
            <a:avLst/>
          </a:prstGeom>
        </p:spPr>
        <p:txBody>
          <a:bodyPr lIns="94229" tIns="47114" rIns="94229" bIns="47114"/>
          <a:lstStyle/>
          <a:p>
            <a:endParaRPr lang="en-US"/>
          </a:p>
        </p:txBody>
      </p:sp>
      <p:sp>
        <p:nvSpPr>
          <p:cNvPr id="28" name="Rectangle 28"/>
          <p:cNvSpPr>
            <a:spLocks noGrp="1"/>
          </p:cNvSpPr>
          <p:nvPr>
            <p:ph type="sldNum" sz="quarter" idx="5"/>
          </p:nvPr>
        </p:nvSpPr>
        <p:spPr>
          <a:xfrm>
            <a:off x="4023092" y="8917422"/>
            <a:ext cx="3077739" cy="469424"/>
          </a:xfrm>
          <a:prstGeom prst="rect">
            <a:avLst/>
          </a:prstGeom>
        </p:spPr>
        <p:txBody>
          <a:bodyPr lIns="94229" tIns="47114" rIns="94229" bIns="47114"/>
          <a:lstStyle/>
          <a:p>
            <a:fld id="{CA077768-21C8-4125-A345-258E48D2EED0}" type="slidenum">
              <a:rPr lang="en-US" smtClean="0"/>
              <a:pPr/>
              <a:t>‹#›</a:t>
            </a:fld>
            <a:endParaRPr lang="en-US"/>
          </a:p>
        </p:txBody>
      </p:sp>
    </p:spTree>
    <p:extLst>
      <p:ext uri="{BB962C8B-B14F-4D97-AF65-F5344CB8AC3E}">
        <p14:creationId xmlns:p14="http://schemas.microsoft.com/office/powerpoint/2010/main" val="497594522"/>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image1.jpg"/>
          <p:cNvPicPr>
            <a:picLocks noChangeAspect="1"/>
          </p:cNvPicPr>
          <p:nvPr/>
        </p:nvPicPr>
        <p:blipFill>
          <a:blip r:embed="rId2">
            <a:duotone>
              <a:schemeClr val="accent1"/>
              <a:srgbClr val="FFFFFF"/>
            </a:duotone>
          </a:blip>
          <a:stretch>
            <a:fillRect/>
          </a:stretch>
        </p:blipFill>
        <p:spPr>
          <a:xfrm>
            <a:off x="0" y="0"/>
            <a:ext cx="9144000" cy="6858000"/>
          </a:xfrm>
          <a:prstGeom prst="rect">
            <a:avLst/>
          </a:prstGeom>
          <a:noFill/>
          <a:ln>
            <a:noFill/>
          </a:ln>
        </p:spPr>
      </p:pic>
      <p:pic>
        <p:nvPicPr>
          <p:cNvPr id="7" name="image2.png"/>
          <p:cNvPicPr>
            <a:picLocks noChangeAspect="1"/>
          </p:cNvPicPr>
          <p:nvPr/>
        </p:nvPicPr>
        <p:blipFill>
          <a:blip r:embed="rId3">
            <a:duotone>
              <a:schemeClr val="accent1"/>
              <a:srgbClr val="FFFFFF"/>
            </a:duotone>
          </a:blip>
          <a:stretch>
            <a:fillRect/>
          </a:stretch>
        </p:blipFill>
        <p:spPr>
          <a:xfrm>
            <a:off x="571" y="428"/>
            <a:ext cx="9142858" cy="6857143"/>
          </a:xfrm>
          <a:prstGeom prst="rect">
            <a:avLst/>
          </a:prstGeom>
          <a:noFill/>
          <a:ln>
            <a:noFill/>
          </a:ln>
        </p:spPr>
      </p:pic>
      <p:pic>
        <p:nvPicPr>
          <p:cNvPr id="8" name="image3.png"/>
          <p:cNvPicPr>
            <a:picLocks noChangeAspect="1"/>
          </p:cNvPicPr>
          <p:nvPr/>
        </p:nvPicPr>
        <p:blipFill>
          <a:blip r:embed="rId4">
            <a:duotone>
              <a:schemeClr val="accent1"/>
              <a:srgbClr val="FFFFFF"/>
            </a:duotone>
          </a:blip>
          <a:stretch>
            <a:fillRect/>
          </a:stretch>
        </p:blipFill>
        <p:spPr>
          <a:xfrm>
            <a:off x="571" y="428"/>
            <a:ext cx="9142858" cy="6857143"/>
          </a:xfrm>
          <a:prstGeom prst="rect">
            <a:avLst/>
          </a:prstGeom>
          <a:noFill/>
          <a:ln>
            <a:noFill/>
          </a:ln>
        </p:spPr>
      </p:pic>
      <p:pic>
        <p:nvPicPr>
          <p:cNvPr id="9" name="image4.png"/>
          <p:cNvPicPr>
            <a:picLocks noChangeAspect="1"/>
          </p:cNvPicPr>
          <p:nvPr/>
        </p:nvPicPr>
        <p:blipFill>
          <a:blip r:embed="rId5"/>
          <a:stretch>
            <a:fillRect/>
          </a:stretch>
        </p:blipFill>
        <p:spPr>
          <a:xfrm>
            <a:off x="571" y="428"/>
            <a:ext cx="9142858" cy="6857143"/>
          </a:xfrm>
          <a:prstGeom prst="rect">
            <a:avLst/>
          </a:prstGeom>
          <a:noFill/>
          <a:ln>
            <a:noFill/>
          </a:ln>
        </p:spPr>
      </p:pic>
      <p:sp>
        <p:nvSpPr>
          <p:cNvPr id="31" name="Rectangle 31"/>
          <p:cNvSpPr>
            <a:spLocks noGrp="1"/>
          </p:cNvSpPr>
          <p:nvPr>
            <p:ph type="subTitle" idx="1"/>
          </p:nvPr>
        </p:nvSpPr>
        <p:spPr>
          <a:xfrm>
            <a:off x="2492734" y="5094577"/>
            <a:ext cx="6194066" cy="925223"/>
          </a:xfrm>
        </p:spPr>
        <p:txBody>
          <a:bodyPr/>
          <a:lstStyle>
            <a:lvl1pPr marL="0" indent="0" algn="r">
              <a:buNone/>
              <a:defRPr sz="2800"/>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Rectangle 5"/>
          <p:cNvSpPr>
            <a:spLocks noGrp="1"/>
          </p:cNvSpPr>
          <p:nvPr>
            <p:ph type="ctrTitle"/>
          </p:nvPr>
        </p:nvSpPr>
        <p:spPr>
          <a:xfrm>
            <a:off x="1108986" y="3606800"/>
            <a:ext cx="7577814" cy="1470025"/>
          </a:xfrm>
        </p:spPr>
        <p:txBody>
          <a:bodyPr anchor="b" anchorCtr="0"/>
          <a:lstStyle>
            <a:lvl1pPr algn="r">
              <a:defRPr sz="4000"/>
            </a:lvl1pPr>
          </a:lstStyle>
          <a:p>
            <a:r>
              <a:rPr lang="en-US"/>
              <a:t>Click to edit Master title style</a:t>
            </a:r>
          </a:p>
        </p:txBody>
      </p:sp>
      <p:sp>
        <p:nvSpPr>
          <p:cNvPr id="10" name="Date Placeholder 9"/>
          <p:cNvSpPr>
            <a:spLocks noGrp="1"/>
          </p:cNvSpPr>
          <p:nvPr>
            <p:ph type="dt" sz="half" idx="10"/>
          </p:nvPr>
        </p:nvSpPr>
        <p:spPr/>
        <p:txBody>
          <a:bodyPr/>
          <a:lstStyle/>
          <a:p>
            <a:fld id="{5C14FD69-4A85-4715-A222-ABB225B63BC6}" type="datetimeFigureOut">
              <a:rPr lang="en-US" smtClean="0"/>
              <a:pPr/>
              <a:t>1/12/2020</a:t>
            </a:fld>
            <a:endParaRPr lang="en-US"/>
          </a:p>
        </p:txBody>
      </p:sp>
      <p:sp>
        <p:nvSpPr>
          <p:cNvPr id="11" name="Slide Number Placeholder 10"/>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Text">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8"/>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8" name="Date Placeholder 7"/>
          <p:cNvSpPr>
            <a:spLocks noGrp="1"/>
          </p:cNvSpPr>
          <p:nvPr>
            <p:ph type="dt" sz="half" idx="10"/>
          </p:nvPr>
        </p:nvSpPr>
        <p:spPr/>
        <p:txBody>
          <a:bodyPr/>
          <a:lstStyle/>
          <a:p>
            <a:fld id="{5C14FD69-4A85-4715-A222-ABB225B63BC6}" type="datetimeFigureOut">
              <a:rPr lang="en-US" smtClean="0"/>
              <a:pPr/>
              <a:t>1/12/2020</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7" name="Date Placeholder 6"/>
          <p:cNvSpPr>
            <a:spLocks noGrp="1"/>
          </p:cNvSpPr>
          <p:nvPr>
            <p:ph type="dt" sz="half" idx="10"/>
          </p:nvPr>
        </p:nvSpPr>
        <p:spPr/>
        <p:txBody>
          <a:bodyPr/>
          <a:lstStyle/>
          <a:p>
            <a:fld id="{5C14FD69-4A85-4715-A222-ABB225B63BC6}" type="datetimeFigureOut">
              <a:rPr lang="en-US" smtClean="0"/>
              <a:pPr/>
              <a:t>1/12/2020</a:t>
            </a:fld>
            <a:endParaRPr lang="en-US"/>
          </a:p>
        </p:txBody>
      </p:sp>
      <p:sp>
        <p:nvSpPr>
          <p:cNvPr id="8" name="Slide Number Placeholder 7"/>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C14FD69-4A85-4715-A222-ABB225B63BC6}" type="datetimeFigureOut">
              <a:rPr lang="en-US" smtClean="0"/>
              <a:pPr/>
              <a:t>1/12/2020</a:t>
            </a:fld>
            <a:endParaRPr lang="en-US"/>
          </a:p>
        </p:txBody>
      </p:sp>
      <p:sp>
        <p:nvSpPr>
          <p:cNvPr id="6" name="Slide Number Placeholder 5"/>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8" name="Footer Placeholder 7"/>
          <p:cNvSpPr>
            <a:spLocks noGrp="1"/>
          </p:cNvSpPr>
          <p:nvPr>
            <p:ph type="ftr" sz="quarter" idx="12"/>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2-Column Text">
    <p:spTree>
      <p:nvGrpSpPr>
        <p:cNvPr id="1" name=""/>
        <p:cNvGrpSpPr/>
        <p:nvPr/>
      </p:nvGrpSpPr>
      <p:grpSpPr>
        <a:xfrm>
          <a:off x="0" y="0"/>
          <a:ext cx="0" cy="0"/>
          <a:chOff x="0" y="0"/>
          <a:chExt cx="0" cy="0"/>
        </a:xfrm>
      </p:grpSpPr>
      <p:sp>
        <p:nvSpPr>
          <p:cNvPr id="4" name="Rectangle 4"/>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1"/>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10" name="Date Placeholder 9"/>
          <p:cNvSpPr>
            <a:spLocks noGrp="1"/>
          </p:cNvSpPr>
          <p:nvPr>
            <p:ph type="dt" sz="half" idx="10"/>
          </p:nvPr>
        </p:nvSpPr>
        <p:spPr/>
        <p:txBody>
          <a:bodyPr/>
          <a:lstStyle/>
          <a:p>
            <a:fld id="{5C14FD69-4A85-4715-A222-ABB225B63BC6}" type="datetimeFigureOut">
              <a:rPr lang="en-US" smtClean="0"/>
              <a:pPr/>
              <a:t>1/12/2020</a:t>
            </a:fld>
            <a:endParaRPr lang="en-US"/>
          </a:p>
        </p:txBody>
      </p:sp>
      <p:sp>
        <p:nvSpPr>
          <p:cNvPr id="12" name="Slide Number Placeholder 11"/>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3" name="Footer Placeholder 12"/>
          <p:cNvSpPr>
            <a:spLocks noGrp="1"/>
          </p:cNvSpPr>
          <p:nvPr>
            <p:ph type="ftr" sz="quarter" idx="12"/>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6" name="Rectangle 1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8" name="Date Placeholder 7"/>
          <p:cNvSpPr>
            <a:spLocks noGrp="1"/>
          </p:cNvSpPr>
          <p:nvPr>
            <p:ph type="dt" sz="half" idx="10"/>
          </p:nvPr>
        </p:nvSpPr>
        <p:spPr/>
        <p:txBody>
          <a:bodyPr/>
          <a:lstStyle/>
          <a:p>
            <a:fld id="{5C14FD69-4A85-4715-A222-ABB225B63BC6}" type="datetimeFigureOut">
              <a:rPr lang="en-US" smtClean="0"/>
              <a:pPr/>
              <a:t>1/12/2020</a:t>
            </a:fld>
            <a:endParaRPr lang="en-US"/>
          </a:p>
        </p:txBody>
      </p:sp>
      <p:sp>
        <p:nvSpPr>
          <p:cNvPr id="9" name="Slide Number Placeholder 8"/>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and 2 Content">
    <p:spTree>
      <p:nvGrpSpPr>
        <p:cNvPr id="1" name=""/>
        <p:cNvGrpSpPr/>
        <p:nvPr/>
      </p:nvGrpSpPr>
      <p:grpSpPr>
        <a:xfrm>
          <a:off x="0" y="0"/>
          <a:ext cx="0" cy="0"/>
          <a:chOff x="0" y="0"/>
          <a:chExt cx="0" cy="0"/>
        </a:xfrm>
      </p:grpSpPr>
      <p:sp>
        <p:nvSpPr>
          <p:cNvPr id="30" name="Rectangle 30"/>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Rectangle 17"/>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9" name="Date Placeholder 8"/>
          <p:cNvSpPr>
            <a:spLocks noGrp="1"/>
          </p:cNvSpPr>
          <p:nvPr>
            <p:ph type="dt" sz="half" idx="10"/>
          </p:nvPr>
        </p:nvSpPr>
        <p:spPr/>
        <p:txBody>
          <a:bodyPr/>
          <a:lstStyle/>
          <a:p>
            <a:fld id="{5C14FD69-4A85-4715-A222-ABB225B63BC6}" type="datetimeFigureOut">
              <a:rPr lang="en-US" smtClean="0"/>
              <a:pPr/>
              <a:t>1/12/2020</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hade val="85000"/>
          </a:schemeClr>
        </a:solidFill>
        <a:effectLst/>
      </p:bgPr>
    </p:bg>
    <p:spTree>
      <p:nvGrpSpPr>
        <p:cNvPr id="1" name=""/>
        <p:cNvGrpSpPr/>
        <p:nvPr/>
      </p:nvGrpSpPr>
      <p:grpSpPr>
        <a:xfrm>
          <a:off x="0" y="0"/>
          <a:ext cx="0" cy="0"/>
          <a:chOff x="0" y="0"/>
          <a:chExt cx="0" cy="0"/>
        </a:xfrm>
      </p:grpSpPr>
      <p:pic>
        <p:nvPicPr>
          <p:cNvPr id="8" name="image5.png"/>
          <p:cNvPicPr>
            <a:picLocks noChangeAspect="1"/>
          </p:cNvPicPr>
          <p:nvPr/>
        </p:nvPicPr>
        <p:blipFill>
          <a:blip r:embed="rId9">
            <a:duotone>
              <a:schemeClr val="accent1"/>
              <a:srgbClr val="FFFFFF"/>
            </a:duotone>
          </a:blip>
          <a:stretch>
            <a:fillRect/>
          </a:stretch>
        </p:blipFill>
        <p:spPr>
          <a:xfrm>
            <a:off x="571" y="428"/>
            <a:ext cx="9142858" cy="6857143"/>
          </a:xfrm>
          <a:prstGeom prst="rect">
            <a:avLst/>
          </a:prstGeom>
          <a:noFill/>
          <a:ln>
            <a:noFill/>
          </a:ln>
        </p:spPr>
      </p:pic>
      <p:pic>
        <p:nvPicPr>
          <p:cNvPr id="9" name="image6.png"/>
          <p:cNvPicPr>
            <a:picLocks noChangeAspect="1"/>
          </p:cNvPicPr>
          <p:nvPr/>
        </p:nvPicPr>
        <p:blipFill>
          <a:blip r:embed="rId10"/>
          <a:stretch>
            <a:fillRect/>
          </a:stretch>
        </p:blipFill>
        <p:spPr>
          <a:xfrm>
            <a:off x="571" y="428"/>
            <a:ext cx="9142858" cy="6857143"/>
          </a:xfrm>
          <a:prstGeom prst="rect">
            <a:avLst/>
          </a:prstGeom>
          <a:noFill/>
          <a:ln>
            <a:noFill/>
          </a:ln>
        </p:spPr>
      </p:pic>
      <p:sp>
        <p:nvSpPr>
          <p:cNvPr id="30" name="Rectangle 30"/>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12" name="Rectangle 12"/>
          <p:cNvSpPr>
            <a:spLocks noGrp="1"/>
          </p:cNvSpPr>
          <p:nvPr>
            <p:ph type="body" idx="1"/>
          </p:nvPr>
        </p:nvSpPr>
        <p:spPr>
          <a:xfrm>
            <a:off x="457200" y="1600200"/>
            <a:ext cx="8229600" cy="4525963"/>
          </a:xfrm>
          <a:prstGeom prst="rect">
            <a:avLst/>
          </a:prstGeo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6"/>
          <p:cNvSpPr>
            <a:spLocks noGrp="1"/>
          </p:cNvSpPr>
          <p:nvPr>
            <p:ph type="dt" sz="half" idx="2"/>
          </p:nvPr>
        </p:nvSpPr>
        <p:spPr>
          <a:xfrm>
            <a:off x="457200" y="6245225"/>
            <a:ext cx="2133600" cy="476250"/>
          </a:xfrm>
          <a:prstGeom prst="rect">
            <a:avLst/>
          </a:prstGeom>
        </p:spPr>
        <p:txBody>
          <a:bodyPr/>
          <a:lstStyle>
            <a:lvl1pPr>
              <a:defRPr sz="1000">
                <a:latin typeface="+mn-lt"/>
              </a:defRPr>
            </a:lvl1pPr>
          </a:lstStyle>
          <a:p>
            <a:fld id="{5C14FD69-4A85-4715-A222-ABB225B63BC6}" type="datetimeFigureOut">
              <a:rPr lang="en-US" smtClean="0"/>
              <a:pPr/>
              <a:t>1/12/2020</a:t>
            </a:fld>
            <a:endParaRPr lang="en-US" sz="1000" dirty="0"/>
          </a:p>
        </p:txBody>
      </p:sp>
      <p:sp>
        <p:nvSpPr>
          <p:cNvPr id="20" name="Rectangle 20"/>
          <p:cNvSpPr>
            <a:spLocks noGrp="1"/>
          </p:cNvSpPr>
          <p:nvPr>
            <p:ph type="ftr" sz="quarter" idx="3"/>
          </p:nvPr>
        </p:nvSpPr>
        <p:spPr>
          <a:xfrm>
            <a:off x="3124200" y="6245225"/>
            <a:ext cx="2895600" cy="476250"/>
          </a:xfrm>
          <a:prstGeom prst="rect">
            <a:avLst/>
          </a:prstGeom>
        </p:spPr>
        <p:txBody>
          <a:bodyPr/>
          <a:lstStyle>
            <a:lvl1pPr algn="ctr">
              <a:defRPr sz="1000">
                <a:latin typeface="+mn-lt"/>
              </a:defRPr>
            </a:lvl1pPr>
          </a:lstStyle>
          <a:p>
            <a:pPr algn="ctr"/>
            <a:endParaRPr lang="en-US" sz="1000"/>
          </a:p>
        </p:txBody>
      </p:sp>
      <p:sp>
        <p:nvSpPr>
          <p:cNvPr id="21" name="Rectangle 21"/>
          <p:cNvSpPr>
            <a:spLocks noGrp="1"/>
          </p:cNvSpPr>
          <p:nvPr>
            <p:ph type="sldNum" sz="quarter" idx="4"/>
          </p:nvPr>
        </p:nvSpPr>
        <p:spPr>
          <a:xfrm>
            <a:off x="6553200" y="6245225"/>
            <a:ext cx="2133600" cy="476250"/>
          </a:xfrm>
          <a:prstGeom prst="rect">
            <a:avLst/>
          </a:prstGeom>
        </p:spPr>
        <p:txBody>
          <a:bodyPr/>
          <a:lstStyle>
            <a:lvl1pPr>
              <a:defRPr sz="1000">
                <a:latin typeface="+mn-lt"/>
              </a:defRPr>
            </a:lvl1pPr>
          </a:lstStyle>
          <a:p>
            <a:pPr algn="r"/>
            <a:fld id="{D4C49B74-5DB2-4B03-B1D2-7F6A3C51C318}" type="slidenum">
              <a:rPr lang="en-US" smtClean="0"/>
              <a:pPr algn="r"/>
              <a:t>‹#›</a:t>
            </a:fld>
            <a:endParaRPr lang="en-US" sz="10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xStyles>
    <p:titleStyle>
      <a:defPPr>
        <a:defRPr sz="4400">
          <a:solidFill>
            <a:schemeClr val="tx1"/>
          </a:solidFill>
          <a:latin typeface="+mj-lt"/>
          <a:ea typeface="+mj-ea"/>
          <a:cs typeface="+mj-cs"/>
        </a:defRPr>
      </a:defPPr>
      <a:lvl1pPr algn="l" eaLnBrk="1" hangingPunct="1">
        <a:buNone/>
        <a:defRPr sz="3600">
          <a:solidFill>
            <a:schemeClr val="tx1">
              <a:alpha val="100000"/>
            </a:schemeClr>
          </a:solidFill>
          <a:latin typeface="+mj-lt"/>
        </a:defRPr>
      </a:lvl1pPr>
    </p:titleStyle>
    <p:bodyStyle>
      <a:defPPr>
        <a:defRPr>
          <a:solidFill>
            <a:schemeClr val="tx1"/>
          </a:solidFill>
          <a:latin typeface="+mn-lt"/>
          <a:ea typeface="+mn-ea"/>
          <a:cs typeface="+mn-cs"/>
        </a:defRPr>
      </a:defPPr>
      <a:lvl1pPr marL="342900" indent="-342900" eaLnBrk="1" hangingPunct="1">
        <a:buChar char="•"/>
        <a:defRPr sz="2800">
          <a:latin typeface="+mn-lt"/>
        </a:defRPr>
      </a:lvl1pPr>
      <a:lvl2pPr marL="742950" indent="-285750" eaLnBrk="1" hangingPunct="1">
        <a:buChar char="–"/>
        <a:defRPr sz="2400">
          <a:latin typeface="+mn-lt"/>
        </a:defRPr>
      </a:lvl2pPr>
      <a:lvl3pPr marL="1143000" indent="-228600" eaLnBrk="1" hangingPunct="1">
        <a:buChar char="•"/>
        <a:defRPr sz="2400">
          <a:latin typeface="+mn-lt"/>
        </a:defRPr>
      </a:lvl3pPr>
      <a:lvl4pPr marL="1600200" indent="-228600" eaLnBrk="1" hangingPunct="1">
        <a:buChar char="–"/>
        <a:defRPr sz="2000">
          <a:latin typeface="+mn-lt"/>
        </a:defRPr>
      </a:lvl4pPr>
      <a:lvl5pPr marL="2057400" indent="-228600" eaLnBrk="1" hangingPunct="1">
        <a:buChar char="»"/>
        <a:defRPr sz="2000">
          <a:latin typeface="+mn-lt"/>
        </a:defRPr>
      </a:lvl5pPr>
      <a:lvl6pPr marL="2514600" indent="-228600" eaLnBrk="1" hangingPunct="1">
        <a:buChar char="•"/>
        <a:defRPr sz="2000"/>
      </a:lvl6pPr>
      <a:lvl7pPr marL="2971800" indent="-228600" eaLnBrk="1" hangingPunct="1">
        <a:buChar char="•"/>
        <a:defRPr sz="2000"/>
      </a:lvl7pPr>
      <a:lvl8pPr marL="3429000" indent="-228600" eaLnBrk="1" hangingPunct="1">
        <a:buChar char="•"/>
        <a:defRPr sz="2000"/>
      </a:lvl8pPr>
      <a:lvl9pPr marL="3886200" indent="-228600" eaLnBrk="1" hangingPunct="1">
        <a:buChar char="•"/>
        <a:defRPr sz="2000"/>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514600" y="3886200"/>
            <a:ext cx="6194066" cy="925223"/>
          </a:xfrm>
        </p:spPr>
        <p:txBody>
          <a:bodyPr/>
          <a:lstStyle/>
          <a:p>
            <a:r>
              <a:rPr lang="en-US" b="1" dirty="0">
                <a:latin typeface="Calibri" panose="020F0502020204030204" pitchFamily="34" charset="0"/>
                <a:cs typeface="Calibri" panose="020F0502020204030204" pitchFamily="34" charset="0"/>
              </a:rPr>
              <a:t>January 12, 2020</a:t>
            </a:r>
          </a:p>
        </p:txBody>
      </p:sp>
      <p:sp>
        <p:nvSpPr>
          <p:cNvPr id="3" name="Title 2"/>
          <p:cNvSpPr>
            <a:spLocks noGrp="1"/>
          </p:cNvSpPr>
          <p:nvPr>
            <p:ph type="ctrTitle"/>
          </p:nvPr>
        </p:nvSpPr>
        <p:spPr>
          <a:xfrm>
            <a:off x="1143000" y="2209800"/>
            <a:ext cx="7577814" cy="1470025"/>
          </a:xfrm>
        </p:spPr>
        <p:txBody>
          <a:bodyPr/>
          <a:lstStyle/>
          <a:p>
            <a:r>
              <a:rPr lang="en-US" b="1" dirty="0"/>
              <a:t>Repentance and the </a:t>
            </a:r>
            <a:br>
              <a:rPr lang="en-US" b="1" dirty="0"/>
            </a:br>
            <a:r>
              <a:rPr lang="en-US" b="1" dirty="0"/>
              <a:t>Holiness of God</a:t>
            </a:r>
          </a:p>
        </p:txBody>
      </p:sp>
    </p:spTree>
    <p:extLst>
      <p:ext uri="{BB962C8B-B14F-4D97-AF65-F5344CB8AC3E}">
        <p14:creationId xmlns:p14="http://schemas.microsoft.com/office/powerpoint/2010/main" val="3890246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par>
                          <p:cTn id="11" fill="hold">
                            <p:stCondLst>
                              <p:cond delay="1000"/>
                            </p:stCondLst>
                            <p:childTnLst>
                              <p:par>
                                <p:cTn id="12" presetID="16" presetClass="entr" presetSubtype="21" fill="hold" grpId="0" nodeType="after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barn(inVertical)">
                                      <p:cBhvr>
                                        <p:cTn id="14"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1600200"/>
            <a:ext cx="8610600" cy="4525963"/>
          </a:xfrm>
        </p:spPr>
        <p:txBody>
          <a:bodyPr>
            <a:noAutofit/>
          </a:bodyPr>
          <a:lstStyle/>
          <a:p>
            <a:r>
              <a:rPr lang="en-US" dirty="0"/>
              <a:t>They took on the appearance of a repentant people </a:t>
            </a:r>
          </a:p>
          <a:p>
            <a:r>
              <a:rPr lang="en-US" dirty="0"/>
              <a:t>This is willful surrender, not forced or coerced </a:t>
            </a:r>
          </a:p>
          <a:p>
            <a:r>
              <a:rPr lang="en-US" dirty="0"/>
              <a:t>Heart of God to cleanse us and make us whole</a:t>
            </a:r>
          </a:p>
          <a:p>
            <a:r>
              <a:rPr lang="en-US" dirty="0"/>
              <a:t>Vital we see God in both His love and His holiness</a:t>
            </a:r>
          </a:p>
          <a:p>
            <a:r>
              <a:rPr lang="en-US" b="1" i="1" dirty="0"/>
              <a:t>Rev 4:8</a:t>
            </a:r>
            <a:r>
              <a:rPr lang="en-US" dirty="0"/>
              <a:t>; </a:t>
            </a:r>
            <a:r>
              <a:rPr lang="en-US" b="1" i="1" dirty="0"/>
              <a:t>1 Pet 1:16</a:t>
            </a:r>
            <a:endParaRPr lang="en-US" dirty="0"/>
          </a:p>
          <a:p>
            <a:r>
              <a:rPr lang="en-US" dirty="0"/>
              <a:t>Sin is the one element that keeps us from God </a:t>
            </a:r>
          </a:p>
          <a:p>
            <a:r>
              <a:rPr lang="en-US" b="1" i="1" dirty="0"/>
              <a:t>Isaiah 59:2</a:t>
            </a:r>
            <a:endParaRPr lang="en-US" dirty="0"/>
          </a:p>
          <a:p>
            <a:r>
              <a:rPr lang="en-US" dirty="0"/>
              <a:t>Repentance is God’s tool for us to be free from sin</a:t>
            </a:r>
          </a:p>
          <a:p>
            <a:r>
              <a:rPr lang="en-US" dirty="0"/>
              <a:t>Repentance is continual</a:t>
            </a:r>
          </a:p>
        </p:txBody>
      </p:sp>
      <p:sp>
        <p:nvSpPr>
          <p:cNvPr id="3" name="Title 2"/>
          <p:cNvSpPr>
            <a:spLocks noGrp="1"/>
          </p:cNvSpPr>
          <p:nvPr>
            <p:ph type="title"/>
          </p:nvPr>
        </p:nvSpPr>
        <p:spPr/>
        <p:txBody>
          <a:bodyPr>
            <a:noAutofit/>
          </a:bodyPr>
          <a:lstStyle/>
          <a:p>
            <a:pPr algn="ctr"/>
            <a:r>
              <a:rPr lang="en-US" sz="4000" b="1" dirty="0"/>
              <a:t>Follow Celebration with </a:t>
            </a:r>
            <a:br>
              <a:rPr lang="en-US" sz="4000" b="1" dirty="0"/>
            </a:br>
            <a:r>
              <a:rPr lang="en-US" sz="4000" b="1" dirty="0"/>
              <a:t>True Repentance</a:t>
            </a:r>
            <a:endParaRPr lang="en-US" sz="4000" dirty="0"/>
          </a:p>
        </p:txBody>
      </p:sp>
    </p:spTree>
    <p:extLst>
      <p:ext uri="{BB962C8B-B14F-4D97-AF65-F5344CB8AC3E}">
        <p14:creationId xmlns:p14="http://schemas.microsoft.com/office/powerpoint/2010/main" val="1668426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barn(inVertical)">
                                      <p:cBhvr>
                                        <p:cTn id="15" dur="500"/>
                                        <p:tgtEl>
                                          <p:spTgt spid="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barn(inVertical)">
                                      <p:cBhvr>
                                        <p:cTn id="20" dur="500"/>
                                        <p:tgtEl>
                                          <p:spTgt spid="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barn(inVertical)">
                                      <p:cBhvr>
                                        <p:cTn id="25" dur="500"/>
                                        <p:tgtEl>
                                          <p:spTgt spid="2">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2">
                                            <p:txEl>
                                              <p:pRg st="3" end="3"/>
                                            </p:txEl>
                                          </p:spTgt>
                                        </p:tgtEl>
                                        <p:attrNameLst>
                                          <p:attrName>style.visibility</p:attrName>
                                        </p:attrNameLst>
                                      </p:cBhvr>
                                      <p:to>
                                        <p:strVal val="visible"/>
                                      </p:to>
                                    </p:set>
                                    <p:animEffect transition="in" filter="barn(inVertical)">
                                      <p:cBhvr>
                                        <p:cTn id="30" dur="500"/>
                                        <p:tgtEl>
                                          <p:spTgt spid="2">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barn(inVertical)">
                                      <p:cBhvr>
                                        <p:cTn id="35" dur="500"/>
                                        <p:tgtEl>
                                          <p:spTgt spid="2">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2">
                                            <p:txEl>
                                              <p:pRg st="5" end="5"/>
                                            </p:txEl>
                                          </p:spTgt>
                                        </p:tgtEl>
                                        <p:attrNameLst>
                                          <p:attrName>style.visibility</p:attrName>
                                        </p:attrNameLst>
                                      </p:cBhvr>
                                      <p:to>
                                        <p:strVal val="visible"/>
                                      </p:to>
                                    </p:set>
                                    <p:animEffect transition="in" filter="barn(inVertical)">
                                      <p:cBhvr>
                                        <p:cTn id="40" dur="500"/>
                                        <p:tgtEl>
                                          <p:spTgt spid="2">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2">
                                            <p:txEl>
                                              <p:pRg st="6" end="6"/>
                                            </p:txEl>
                                          </p:spTgt>
                                        </p:tgtEl>
                                        <p:attrNameLst>
                                          <p:attrName>style.visibility</p:attrName>
                                        </p:attrNameLst>
                                      </p:cBhvr>
                                      <p:to>
                                        <p:strVal val="visible"/>
                                      </p:to>
                                    </p:set>
                                    <p:animEffect transition="in" filter="barn(inVertical)">
                                      <p:cBhvr>
                                        <p:cTn id="45" dur="500"/>
                                        <p:tgtEl>
                                          <p:spTgt spid="2">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2">
                                            <p:txEl>
                                              <p:pRg st="7" end="7"/>
                                            </p:txEl>
                                          </p:spTgt>
                                        </p:tgtEl>
                                        <p:attrNameLst>
                                          <p:attrName>style.visibility</p:attrName>
                                        </p:attrNameLst>
                                      </p:cBhvr>
                                      <p:to>
                                        <p:strVal val="visible"/>
                                      </p:to>
                                    </p:set>
                                    <p:animEffect transition="in" filter="barn(inVertical)">
                                      <p:cBhvr>
                                        <p:cTn id="50" dur="500"/>
                                        <p:tgtEl>
                                          <p:spTgt spid="2">
                                            <p:txEl>
                                              <p:pRg st="7" end="7"/>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Effect transition="in" filter="barn(inVertical)">
                                      <p:cBhvr>
                                        <p:cTn id="55"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1600200"/>
            <a:ext cx="8610600" cy="4525963"/>
          </a:xfrm>
        </p:spPr>
        <p:txBody>
          <a:bodyPr>
            <a:noAutofit/>
          </a:bodyPr>
          <a:lstStyle/>
          <a:p>
            <a:r>
              <a:rPr lang="en-US" dirty="0"/>
              <a:t>True revival includes brokenness of heart</a:t>
            </a:r>
          </a:p>
          <a:p>
            <a:r>
              <a:rPr lang="en-US" dirty="0"/>
              <a:t>Reflection &amp; celebration of the goodness of God</a:t>
            </a:r>
          </a:p>
          <a:p>
            <a:r>
              <a:rPr lang="en-US" dirty="0"/>
              <a:t>Freedom comes when we repent, results in celebration</a:t>
            </a:r>
          </a:p>
          <a:p>
            <a:r>
              <a:rPr lang="en-US" dirty="0"/>
              <a:t>Praising God by recalling all His amazing acts, miracles</a:t>
            </a:r>
          </a:p>
          <a:p>
            <a:r>
              <a:rPr lang="en-US" dirty="0"/>
              <a:t>Think back about our journey…</a:t>
            </a:r>
          </a:p>
          <a:p>
            <a:r>
              <a:rPr lang="en-US" dirty="0"/>
              <a:t>Thank God for being faithful, despite our sin</a:t>
            </a:r>
          </a:p>
        </p:txBody>
      </p:sp>
      <p:sp>
        <p:nvSpPr>
          <p:cNvPr id="3" name="Title 2"/>
          <p:cNvSpPr>
            <a:spLocks noGrp="1"/>
          </p:cNvSpPr>
          <p:nvPr>
            <p:ph type="title"/>
          </p:nvPr>
        </p:nvSpPr>
        <p:spPr/>
        <p:txBody>
          <a:bodyPr>
            <a:noAutofit/>
          </a:bodyPr>
          <a:lstStyle/>
          <a:p>
            <a:pPr algn="ctr"/>
            <a:r>
              <a:rPr lang="en-US" sz="4000" b="1" dirty="0"/>
              <a:t>True Repentance Leads to </a:t>
            </a:r>
            <a:br>
              <a:rPr lang="en-US" sz="4000" b="1" dirty="0"/>
            </a:br>
            <a:r>
              <a:rPr lang="en-US" sz="4000" b="1" dirty="0"/>
              <a:t>Further Celebration</a:t>
            </a:r>
            <a:endParaRPr lang="en-US" sz="4000" dirty="0"/>
          </a:p>
        </p:txBody>
      </p:sp>
    </p:spTree>
    <p:extLst>
      <p:ext uri="{BB962C8B-B14F-4D97-AF65-F5344CB8AC3E}">
        <p14:creationId xmlns:p14="http://schemas.microsoft.com/office/powerpoint/2010/main" val="1837189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barn(inVertical)">
                                      <p:cBhvr>
                                        <p:cTn id="15" dur="500"/>
                                        <p:tgtEl>
                                          <p:spTgt spid="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barn(inVertical)">
                                      <p:cBhvr>
                                        <p:cTn id="20" dur="500"/>
                                        <p:tgtEl>
                                          <p:spTgt spid="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barn(inVertical)">
                                      <p:cBhvr>
                                        <p:cTn id="25" dur="500"/>
                                        <p:tgtEl>
                                          <p:spTgt spid="2">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2">
                                            <p:txEl>
                                              <p:pRg st="3" end="3"/>
                                            </p:txEl>
                                          </p:spTgt>
                                        </p:tgtEl>
                                        <p:attrNameLst>
                                          <p:attrName>style.visibility</p:attrName>
                                        </p:attrNameLst>
                                      </p:cBhvr>
                                      <p:to>
                                        <p:strVal val="visible"/>
                                      </p:to>
                                    </p:set>
                                    <p:animEffect transition="in" filter="barn(inVertical)">
                                      <p:cBhvr>
                                        <p:cTn id="30" dur="500"/>
                                        <p:tgtEl>
                                          <p:spTgt spid="2">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barn(inVertical)">
                                      <p:cBhvr>
                                        <p:cTn id="35" dur="500"/>
                                        <p:tgtEl>
                                          <p:spTgt spid="2">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2">
                                            <p:txEl>
                                              <p:pRg st="5" end="5"/>
                                            </p:txEl>
                                          </p:spTgt>
                                        </p:tgtEl>
                                        <p:attrNameLst>
                                          <p:attrName>style.visibility</p:attrName>
                                        </p:attrNameLst>
                                      </p:cBhvr>
                                      <p:to>
                                        <p:strVal val="visible"/>
                                      </p:to>
                                    </p:set>
                                    <p:animEffect transition="in" filter="barn(inVertical)">
                                      <p:cBhvr>
                                        <p:cTn id="40"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1600200"/>
            <a:ext cx="8610600" cy="4525963"/>
          </a:xfrm>
        </p:spPr>
        <p:txBody>
          <a:bodyPr>
            <a:noAutofit/>
          </a:bodyPr>
          <a:lstStyle/>
          <a:p>
            <a:r>
              <a:rPr lang="en-US" dirty="0"/>
              <a:t>Call out God’s faithfulness despite continued sinfulness</a:t>
            </a:r>
          </a:p>
          <a:p>
            <a:r>
              <a:rPr lang="en-US" dirty="0"/>
              <a:t>In a time of heightened focus – prayer &amp; fasting</a:t>
            </a:r>
          </a:p>
          <a:p>
            <a:r>
              <a:rPr lang="en-US" dirty="0"/>
              <a:t>Senses all aware of sinfulness</a:t>
            </a:r>
          </a:p>
          <a:p>
            <a:r>
              <a:rPr lang="en-US" dirty="0"/>
              <a:t>Perspective changes over time if not in God’s word and 	intimate prayer</a:t>
            </a:r>
          </a:p>
          <a:p>
            <a:r>
              <a:rPr lang="en-US" dirty="0"/>
              <a:t>This is a healthy practice for people of God</a:t>
            </a:r>
          </a:p>
          <a:p>
            <a:r>
              <a:rPr lang="en-US" dirty="0"/>
              <a:t>Celebrate God’s goodness while asking for revelation 	of our sinfulness &amp; repenting of it</a:t>
            </a:r>
          </a:p>
          <a:p>
            <a:r>
              <a:rPr lang="en-US" b="1" i="1" dirty="0"/>
              <a:t>Ps 139:23-24</a:t>
            </a:r>
            <a:r>
              <a:rPr lang="en-US" dirty="0"/>
              <a:t> </a:t>
            </a:r>
          </a:p>
          <a:p>
            <a:r>
              <a:rPr lang="en-US" dirty="0"/>
              <a:t>Leads to a fresh consecration</a:t>
            </a:r>
          </a:p>
        </p:txBody>
      </p:sp>
      <p:sp>
        <p:nvSpPr>
          <p:cNvPr id="3" name="Title 2"/>
          <p:cNvSpPr>
            <a:spLocks noGrp="1"/>
          </p:cNvSpPr>
          <p:nvPr>
            <p:ph type="title"/>
          </p:nvPr>
        </p:nvSpPr>
        <p:spPr/>
        <p:txBody>
          <a:bodyPr>
            <a:noAutofit/>
          </a:bodyPr>
          <a:lstStyle/>
          <a:p>
            <a:pPr algn="ctr"/>
            <a:r>
              <a:rPr lang="en-US" sz="4000" b="1" dirty="0"/>
              <a:t>Healthy Cycle for Believers to </a:t>
            </a:r>
            <a:br>
              <a:rPr lang="en-US" sz="4000" b="1" dirty="0"/>
            </a:br>
            <a:r>
              <a:rPr lang="en-US" sz="4000" b="1" dirty="0"/>
              <a:t>Live Out Daily</a:t>
            </a:r>
            <a:endParaRPr lang="en-US" sz="4000" dirty="0"/>
          </a:p>
        </p:txBody>
      </p:sp>
    </p:spTree>
    <p:extLst>
      <p:ext uri="{BB962C8B-B14F-4D97-AF65-F5344CB8AC3E}">
        <p14:creationId xmlns:p14="http://schemas.microsoft.com/office/powerpoint/2010/main" val="1837189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barn(inVertical)">
                                      <p:cBhvr>
                                        <p:cTn id="15" dur="500"/>
                                        <p:tgtEl>
                                          <p:spTgt spid="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barn(inVertical)">
                                      <p:cBhvr>
                                        <p:cTn id="20" dur="500"/>
                                        <p:tgtEl>
                                          <p:spTgt spid="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barn(inVertical)">
                                      <p:cBhvr>
                                        <p:cTn id="25" dur="500"/>
                                        <p:tgtEl>
                                          <p:spTgt spid="2">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2">
                                            <p:txEl>
                                              <p:pRg st="3" end="3"/>
                                            </p:txEl>
                                          </p:spTgt>
                                        </p:tgtEl>
                                        <p:attrNameLst>
                                          <p:attrName>style.visibility</p:attrName>
                                        </p:attrNameLst>
                                      </p:cBhvr>
                                      <p:to>
                                        <p:strVal val="visible"/>
                                      </p:to>
                                    </p:set>
                                    <p:animEffect transition="in" filter="barn(inVertical)">
                                      <p:cBhvr>
                                        <p:cTn id="30" dur="500"/>
                                        <p:tgtEl>
                                          <p:spTgt spid="2">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barn(inVertical)">
                                      <p:cBhvr>
                                        <p:cTn id="35" dur="500"/>
                                        <p:tgtEl>
                                          <p:spTgt spid="2">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2">
                                            <p:txEl>
                                              <p:pRg st="5" end="5"/>
                                            </p:txEl>
                                          </p:spTgt>
                                        </p:tgtEl>
                                        <p:attrNameLst>
                                          <p:attrName>style.visibility</p:attrName>
                                        </p:attrNameLst>
                                      </p:cBhvr>
                                      <p:to>
                                        <p:strVal val="visible"/>
                                      </p:to>
                                    </p:set>
                                    <p:animEffect transition="in" filter="barn(inVertical)">
                                      <p:cBhvr>
                                        <p:cTn id="40" dur="500"/>
                                        <p:tgtEl>
                                          <p:spTgt spid="2">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2">
                                            <p:txEl>
                                              <p:pRg st="6" end="6"/>
                                            </p:txEl>
                                          </p:spTgt>
                                        </p:tgtEl>
                                        <p:attrNameLst>
                                          <p:attrName>style.visibility</p:attrName>
                                        </p:attrNameLst>
                                      </p:cBhvr>
                                      <p:to>
                                        <p:strVal val="visible"/>
                                      </p:to>
                                    </p:set>
                                    <p:animEffect transition="in" filter="barn(inVertical)">
                                      <p:cBhvr>
                                        <p:cTn id="45" dur="500"/>
                                        <p:tgtEl>
                                          <p:spTgt spid="2">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2">
                                            <p:txEl>
                                              <p:pRg st="7" end="7"/>
                                            </p:txEl>
                                          </p:spTgt>
                                        </p:tgtEl>
                                        <p:attrNameLst>
                                          <p:attrName>style.visibility</p:attrName>
                                        </p:attrNameLst>
                                      </p:cBhvr>
                                      <p:to>
                                        <p:strVal val="visible"/>
                                      </p:to>
                                    </p:set>
                                    <p:animEffect transition="in" filter="barn(inVertical)">
                                      <p:cBhvr>
                                        <p:cTn id="50"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1600200"/>
            <a:ext cx="8610600" cy="4525963"/>
          </a:xfrm>
        </p:spPr>
        <p:txBody>
          <a:bodyPr>
            <a:noAutofit/>
          </a:bodyPr>
          <a:lstStyle/>
          <a:p>
            <a:r>
              <a:rPr lang="en-US" dirty="0"/>
              <a:t>Celebration is followed by repentance </a:t>
            </a:r>
          </a:p>
          <a:p>
            <a:r>
              <a:rPr lang="en-US" dirty="0"/>
              <a:t>Repentance is followed by celebration</a:t>
            </a:r>
          </a:p>
          <a:p>
            <a:r>
              <a:rPr lang="en-US" dirty="0"/>
              <a:t>God building a healthy cycle for us to stay in His 	presence </a:t>
            </a:r>
          </a:p>
        </p:txBody>
      </p:sp>
      <p:sp>
        <p:nvSpPr>
          <p:cNvPr id="3" name="Title 2"/>
          <p:cNvSpPr>
            <a:spLocks noGrp="1"/>
          </p:cNvSpPr>
          <p:nvPr>
            <p:ph type="title"/>
          </p:nvPr>
        </p:nvSpPr>
        <p:spPr/>
        <p:txBody>
          <a:bodyPr>
            <a:normAutofit/>
          </a:bodyPr>
          <a:lstStyle/>
          <a:p>
            <a:pPr algn="ctr"/>
            <a:r>
              <a:rPr lang="en-US" sz="4800" b="1" dirty="0"/>
              <a:t>Conclusion</a:t>
            </a:r>
            <a:endParaRPr lang="en-US" sz="4800" dirty="0"/>
          </a:p>
        </p:txBody>
      </p:sp>
    </p:spTree>
    <p:extLst>
      <p:ext uri="{BB962C8B-B14F-4D97-AF65-F5344CB8AC3E}">
        <p14:creationId xmlns:p14="http://schemas.microsoft.com/office/powerpoint/2010/main" val="344021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barn(inVertical)">
                                      <p:cBhvr>
                                        <p:cTn id="15" dur="500"/>
                                        <p:tgtEl>
                                          <p:spTgt spid="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barn(inVertical)">
                                      <p:cBhvr>
                                        <p:cTn id="20" dur="500"/>
                                        <p:tgtEl>
                                          <p:spTgt spid="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barn(inVertical)">
                                      <p:cBhvr>
                                        <p:cTn id="25"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600200"/>
            <a:ext cx="8229600" cy="4648200"/>
          </a:xfrm>
        </p:spPr>
        <p:txBody>
          <a:bodyPr>
            <a:noAutofit/>
          </a:bodyPr>
          <a:lstStyle/>
          <a:p>
            <a:pPr marL="0" indent="0">
              <a:buNone/>
            </a:pPr>
            <a:r>
              <a:rPr lang="en-US" sz="2000" dirty="0"/>
              <a:t>On the twenty-fourth day of the same month, the Israelites gathered together, fasting and wearing sackcloth and putting dust on their heads. 2 Those of Israelite descent had separated themselves from all foreigners. They stood in their places and confessed their sins and the sins of their ancestors. 3 They stood where they were and read from the Book of the Law of the Lord their God for a quarter of the day, and spent another quarter in confession and in worshiping the Lord their God. 4 Standing on the stairs of the Levites were </a:t>
            </a:r>
            <a:r>
              <a:rPr lang="en-US" sz="2000" dirty="0" err="1"/>
              <a:t>Jeshua</a:t>
            </a:r>
            <a:r>
              <a:rPr lang="en-US" sz="2000" dirty="0"/>
              <a:t>, </a:t>
            </a:r>
            <a:r>
              <a:rPr lang="en-US" sz="2000" dirty="0" err="1"/>
              <a:t>Bani</a:t>
            </a:r>
            <a:r>
              <a:rPr lang="en-US" sz="2000" dirty="0"/>
              <a:t>, </a:t>
            </a:r>
            <a:r>
              <a:rPr lang="en-US" sz="2000" dirty="0" err="1"/>
              <a:t>Kadmiel</a:t>
            </a:r>
            <a:r>
              <a:rPr lang="en-US" sz="2000" dirty="0"/>
              <a:t>, </a:t>
            </a:r>
            <a:r>
              <a:rPr lang="en-US" sz="2000" dirty="0" err="1"/>
              <a:t>Shebaniah</a:t>
            </a:r>
            <a:r>
              <a:rPr lang="en-US" sz="2000" dirty="0"/>
              <a:t>, </a:t>
            </a:r>
            <a:r>
              <a:rPr lang="en-US" sz="2000" dirty="0" err="1"/>
              <a:t>Bunni</a:t>
            </a:r>
            <a:r>
              <a:rPr lang="en-US" sz="2000" dirty="0"/>
              <a:t>, </a:t>
            </a:r>
            <a:r>
              <a:rPr lang="en-US" sz="2000" dirty="0" err="1"/>
              <a:t>Sherebiah</a:t>
            </a:r>
            <a:r>
              <a:rPr lang="en-US" sz="2000" dirty="0"/>
              <a:t>, </a:t>
            </a:r>
            <a:r>
              <a:rPr lang="en-US" sz="2000" dirty="0" err="1"/>
              <a:t>Bani</a:t>
            </a:r>
            <a:r>
              <a:rPr lang="en-US" sz="2000" dirty="0"/>
              <a:t> and </a:t>
            </a:r>
            <a:r>
              <a:rPr lang="en-US" sz="2000" dirty="0" err="1"/>
              <a:t>Kenani</a:t>
            </a:r>
            <a:r>
              <a:rPr lang="en-US" sz="2000" dirty="0"/>
              <a:t>. They cried out with loud voices to the Lord their God. 5 And the Levites—</a:t>
            </a:r>
            <a:r>
              <a:rPr lang="en-US" sz="2000" dirty="0" err="1"/>
              <a:t>Jeshua</a:t>
            </a:r>
            <a:r>
              <a:rPr lang="en-US" sz="2000" dirty="0"/>
              <a:t>, </a:t>
            </a:r>
            <a:r>
              <a:rPr lang="en-US" sz="2000" dirty="0" err="1"/>
              <a:t>Kadmiel</a:t>
            </a:r>
            <a:r>
              <a:rPr lang="en-US" sz="2000" dirty="0"/>
              <a:t>, </a:t>
            </a:r>
            <a:r>
              <a:rPr lang="en-US" sz="2000" dirty="0" err="1"/>
              <a:t>Bani</a:t>
            </a:r>
            <a:r>
              <a:rPr lang="en-US" sz="2000" dirty="0"/>
              <a:t>, </a:t>
            </a:r>
            <a:r>
              <a:rPr lang="en-US" sz="2000" dirty="0" err="1"/>
              <a:t>Hashabneiah</a:t>
            </a:r>
            <a:r>
              <a:rPr lang="en-US" sz="2000" dirty="0"/>
              <a:t>, </a:t>
            </a:r>
            <a:r>
              <a:rPr lang="en-US" sz="2000" dirty="0" err="1"/>
              <a:t>Sherebiah</a:t>
            </a:r>
            <a:r>
              <a:rPr lang="en-US" sz="2000" dirty="0"/>
              <a:t>, </a:t>
            </a:r>
            <a:r>
              <a:rPr lang="en-US" sz="2000" dirty="0" err="1"/>
              <a:t>Hodiah</a:t>
            </a:r>
            <a:r>
              <a:rPr lang="en-US" sz="2000" dirty="0"/>
              <a:t>, </a:t>
            </a:r>
            <a:r>
              <a:rPr lang="en-US" sz="2000" dirty="0" err="1"/>
              <a:t>Shebaniah</a:t>
            </a:r>
            <a:r>
              <a:rPr lang="en-US" sz="2000" dirty="0"/>
              <a:t> and </a:t>
            </a:r>
            <a:r>
              <a:rPr lang="en-US" sz="2000" dirty="0" err="1"/>
              <a:t>Pethahiah</a:t>
            </a:r>
            <a:r>
              <a:rPr lang="en-US" sz="2000" dirty="0"/>
              <a:t>—said: “Stand up and praise the Lord your God, who is from everlasting to everlasting.” “Blessed be your glorious name, and may it be exalted above all blessing and praise. 6 You alone are the Lord. You made the heavens, even the highest heavens, and all their starry host, the earth and all that is on it, the seas and all that is in them. You give life to </a:t>
            </a:r>
            <a:r>
              <a:rPr lang="en-US" sz="2000" dirty="0" err="1"/>
              <a:t>everthing</a:t>
            </a:r>
            <a:endParaRPr lang="en-US" sz="2000" dirty="0">
              <a:latin typeface="Calibri" panose="020F0502020204030204" pitchFamily="34" charset="0"/>
              <a:cs typeface="Calibri" panose="020F0502020204030204" pitchFamily="34" charset="0"/>
            </a:endParaRPr>
          </a:p>
        </p:txBody>
      </p:sp>
      <p:sp>
        <p:nvSpPr>
          <p:cNvPr id="3" name="Title 2"/>
          <p:cNvSpPr>
            <a:spLocks noGrp="1"/>
          </p:cNvSpPr>
          <p:nvPr>
            <p:ph type="title"/>
          </p:nvPr>
        </p:nvSpPr>
        <p:spPr/>
        <p:txBody>
          <a:bodyPr>
            <a:normAutofit/>
          </a:bodyPr>
          <a:lstStyle/>
          <a:p>
            <a:pPr algn="ctr"/>
            <a:r>
              <a:rPr lang="en-US" sz="4400" b="1" dirty="0">
                <a:latin typeface="Calibri" panose="020F0502020204030204" pitchFamily="34" charset="0"/>
                <a:cs typeface="Calibri" panose="020F0502020204030204" pitchFamily="34" charset="0"/>
              </a:rPr>
              <a:t>Nehemiah 9:1-38</a:t>
            </a:r>
          </a:p>
        </p:txBody>
      </p:sp>
    </p:spTree>
    <p:extLst>
      <p:ext uri="{BB962C8B-B14F-4D97-AF65-F5344CB8AC3E}">
        <p14:creationId xmlns:p14="http://schemas.microsoft.com/office/powerpoint/2010/main" val="672980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par>
                          <p:cTn id="11" fill="hold">
                            <p:stCondLst>
                              <p:cond delay="1000"/>
                            </p:stCondLst>
                            <p:childTnLst>
                              <p:par>
                                <p:cTn id="12" presetID="16" presetClass="entr" presetSubtype="21" fill="hold" grpId="0" nodeType="after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barn(inVertical)">
                                      <p:cBhvr>
                                        <p:cTn id="14"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600200"/>
            <a:ext cx="8229600" cy="4648200"/>
          </a:xfrm>
        </p:spPr>
        <p:txBody>
          <a:bodyPr>
            <a:noAutofit/>
          </a:bodyPr>
          <a:lstStyle/>
          <a:p>
            <a:pPr marL="0" indent="0">
              <a:buNone/>
            </a:pPr>
            <a:r>
              <a:rPr lang="en-US" sz="2000" dirty="0"/>
              <a:t>and the multitudes of heaven worship you. 7 “You are the Lord God, who chose Abram and brought him out of Ur of the Chaldeans and named him Abraham. 8 You found his heart faithful to you, and you made a covenant with him to give to his descendants the land of the Canaanites, Hittites, Amorites, </a:t>
            </a:r>
            <a:r>
              <a:rPr lang="en-US" sz="2000" dirty="0" err="1"/>
              <a:t>Perizzites</a:t>
            </a:r>
            <a:r>
              <a:rPr lang="en-US" sz="2000" dirty="0"/>
              <a:t>, </a:t>
            </a:r>
            <a:r>
              <a:rPr lang="en-US" sz="2000" dirty="0" err="1"/>
              <a:t>Jebusites</a:t>
            </a:r>
            <a:r>
              <a:rPr lang="en-US" sz="2000" dirty="0"/>
              <a:t> and </a:t>
            </a:r>
            <a:r>
              <a:rPr lang="en-US" sz="2000" dirty="0" err="1"/>
              <a:t>Girgashites</a:t>
            </a:r>
            <a:r>
              <a:rPr lang="en-US" sz="2000" dirty="0"/>
              <a:t>. You have kept your promise because you are righteous. 9 “You saw the suffering of our ancestors in Egypt; you heard their cry at the Red Sea. 10 You sent signs and wonders against Pharaoh, against all his officials and all the people of his land, for you knew how arrogantly the Egyptians treated them. You made a name for yourself, which remains to this day. 11 You divided the sea before them, so that they passed through it on dry ground, but you hurled their pursuers into the depths, like a stone into mighty waters. 12 By day you led them with a pillar of cloud, and by night with a pillar of fire to give them light on the way they were to take. 13 “You came down on Mount Sinai; you spoke to them from heaven. You gave them regulations and laws that are just and right, and</a:t>
            </a:r>
          </a:p>
        </p:txBody>
      </p:sp>
      <p:sp>
        <p:nvSpPr>
          <p:cNvPr id="3" name="Title 2"/>
          <p:cNvSpPr>
            <a:spLocks noGrp="1"/>
          </p:cNvSpPr>
          <p:nvPr>
            <p:ph type="title"/>
          </p:nvPr>
        </p:nvSpPr>
        <p:spPr/>
        <p:txBody>
          <a:bodyPr>
            <a:normAutofit/>
          </a:bodyPr>
          <a:lstStyle/>
          <a:p>
            <a:pPr algn="ctr"/>
            <a:r>
              <a:rPr lang="en-US" sz="4400" b="1" dirty="0">
                <a:latin typeface="Calibri" panose="020F0502020204030204" pitchFamily="34" charset="0"/>
                <a:cs typeface="Calibri" panose="020F0502020204030204" pitchFamily="34" charset="0"/>
              </a:rPr>
              <a:t>Nehemiah 9:1-38</a:t>
            </a:r>
          </a:p>
        </p:txBody>
      </p:sp>
    </p:spTree>
    <p:extLst>
      <p:ext uri="{BB962C8B-B14F-4D97-AF65-F5344CB8AC3E}">
        <p14:creationId xmlns:p14="http://schemas.microsoft.com/office/powerpoint/2010/main" val="3506123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600200"/>
            <a:ext cx="8229600" cy="4648200"/>
          </a:xfrm>
        </p:spPr>
        <p:txBody>
          <a:bodyPr>
            <a:noAutofit/>
          </a:bodyPr>
          <a:lstStyle/>
          <a:p>
            <a:pPr marL="0" indent="0">
              <a:buNone/>
            </a:pPr>
            <a:r>
              <a:rPr lang="en-US" sz="2000" dirty="0"/>
              <a:t>decrees and commands that are good. 14 You made known to them your holy Sabbath and gave them commands, decrees and laws through your servant Moses. 15 In their hunger you gave them bread from heaven and in their thirst you brought them water from the rock; you told them to go in and take possession of the land you had sworn with uplifted hand to give them. 16 “But they, our ancestors, became arrogant and stiff-necked, and they did not obey your commands. 17 They refused to listen and failed to remember the miracles you performed among them. They became stiff-necked and in their rebellion appointed a leader in order to return to their slavery. But you are a forgiving God, gracious and compassionate, slow to anger and abounding in love. Therefore you did not desert them, 18 even when they cast for themselves an image of a calf and said, ‘This is your god, who brought you up out of Egypt,’ or when they committed awful blasphemies. 19 “Because of your great compassion you did not abandon them in the wilderness. By day the pillar of cloud did not fail to guide them</a:t>
            </a:r>
          </a:p>
        </p:txBody>
      </p:sp>
      <p:sp>
        <p:nvSpPr>
          <p:cNvPr id="3" name="Title 2"/>
          <p:cNvSpPr>
            <a:spLocks noGrp="1"/>
          </p:cNvSpPr>
          <p:nvPr>
            <p:ph type="title"/>
          </p:nvPr>
        </p:nvSpPr>
        <p:spPr/>
        <p:txBody>
          <a:bodyPr>
            <a:normAutofit/>
          </a:bodyPr>
          <a:lstStyle/>
          <a:p>
            <a:pPr algn="ctr"/>
            <a:r>
              <a:rPr lang="en-US" sz="4400" b="1" dirty="0">
                <a:latin typeface="Calibri" panose="020F0502020204030204" pitchFamily="34" charset="0"/>
                <a:cs typeface="Calibri" panose="020F0502020204030204" pitchFamily="34" charset="0"/>
              </a:rPr>
              <a:t>Nehemiah 9:1-38</a:t>
            </a:r>
          </a:p>
        </p:txBody>
      </p:sp>
    </p:spTree>
    <p:extLst>
      <p:ext uri="{BB962C8B-B14F-4D97-AF65-F5344CB8AC3E}">
        <p14:creationId xmlns:p14="http://schemas.microsoft.com/office/powerpoint/2010/main" val="1340158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600200"/>
            <a:ext cx="8229600" cy="4648200"/>
          </a:xfrm>
        </p:spPr>
        <p:txBody>
          <a:bodyPr>
            <a:noAutofit/>
          </a:bodyPr>
          <a:lstStyle/>
          <a:p>
            <a:pPr marL="0" indent="0">
              <a:buNone/>
            </a:pPr>
            <a:r>
              <a:rPr lang="en-US" sz="2000" dirty="0"/>
              <a:t>on their path, nor the pillar of fire by night to shine on the way they were to take. 20 You gave your good Spirit to instruct them. You did not withhold your manna from their mouths, and you gave them water for their </a:t>
            </a:r>
            <a:r>
              <a:rPr lang="en-US" sz="2000" dirty="0" err="1"/>
              <a:t>thirs</a:t>
            </a:r>
            <a:r>
              <a:rPr lang="en-US" sz="2000" dirty="0"/>
              <a:t>. 21 For forty years you sustained them in the wilderness; they lacked nothing, their clothes did not wear out nor did their feet become swollen. 22 “You gave them kingdoms and nations, allotting to them even the remotest frontiers. They took over the country of </a:t>
            </a:r>
            <a:r>
              <a:rPr lang="en-US" sz="2000" dirty="0" err="1"/>
              <a:t>Sihon</a:t>
            </a:r>
            <a:r>
              <a:rPr lang="en-US" sz="2000" dirty="0"/>
              <a:t> king of </a:t>
            </a:r>
            <a:r>
              <a:rPr lang="en-US" sz="2000" dirty="0" err="1"/>
              <a:t>Heshbon</a:t>
            </a:r>
            <a:r>
              <a:rPr lang="en-US" sz="2000" dirty="0"/>
              <a:t> and the country of </a:t>
            </a:r>
            <a:r>
              <a:rPr lang="en-US" sz="2000" dirty="0" err="1"/>
              <a:t>Og</a:t>
            </a:r>
            <a:r>
              <a:rPr lang="en-US" sz="2000" dirty="0"/>
              <a:t> king of Bashan. 23 You made their children as numerous as the stars in the sky, and you brought them into the land that you told their parents to enter and possess. 24 Their children went in and took possession of the land. You subdued before them the Canaanites, who lived in the land; you gave the Canaanites into their hands, along with their kings and the peoples of the land, to deal with them as they pleased. 25 They captured fortified cities and fertile land; they took possession of houses filled with all kinds of good things, wells already dug, vineyards, olive groves and fruit</a:t>
            </a:r>
          </a:p>
        </p:txBody>
      </p:sp>
      <p:sp>
        <p:nvSpPr>
          <p:cNvPr id="3" name="Title 2"/>
          <p:cNvSpPr>
            <a:spLocks noGrp="1"/>
          </p:cNvSpPr>
          <p:nvPr>
            <p:ph type="title"/>
          </p:nvPr>
        </p:nvSpPr>
        <p:spPr/>
        <p:txBody>
          <a:bodyPr>
            <a:normAutofit/>
          </a:bodyPr>
          <a:lstStyle/>
          <a:p>
            <a:pPr algn="ctr"/>
            <a:r>
              <a:rPr lang="en-US" sz="4400" b="1" dirty="0">
                <a:latin typeface="Calibri" panose="020F0502020204030204" pitchFamily="34" charset="0"/>
                <a:cs typeface="Calibri" panose="020F0502020204030204" pitchFamily="34" charset="0"/>
              </a:rPr>
              <a:t>Nehemiah 9:1-38</a:t>
            </a:r>
          </a:p>
        </p:txBody>
      </p:sp>
    </p:spTree>
    <p:extLst>
      <p:ext uri="{BB962C8B-B14F-4D97-AF65-F5344CB8AC3E}">
        <p14:creationId xmlns:p14="http://schemas.microsoft.com/office/powerpoint/2010/main" val="1112486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600200"/>
            <a:ext cx="8229600" cy="4648200"/>
          </a:xfrm>
        </p:spPr>
        <p:txBody>
          <a:bodyPr>
            <a:noAutofit/>
          </a:bodyPr>
          <a:lstStyle/>
          <a:p>
            <a:pPr marL="0" indent="0">
              <a:buNone/>
            </a:pPr>
            <a:r>
              <a:rPr lang="en-US" sz="2000" dirty="0"/>
              <a:t>trees in abundance. They ate to the full and were well-nourished; they reveled in your great goodness. 26 “But they were disobedient and rebelled against you; they turned their backs on your law. They killed your prophets, who had warned them in order to turn them back to you; they committed awful blasphemies. 27 So you delivered them into the hands of their enemies, who oppressed them. But when they were oppressed they cried out to you. From heaven you heard them, and in your great compassion you gave them deliverers, who rescued them from the hand of their enemies. 28 “But as soon as they were at rest, they again did what was evil in your sight. Then you abandoned them to the hand of their enemies so that they ruled over them. And when they cried out to you again, you heard from heaven, and in your compassion you delivered them time after time. 29 “You warned them in order to turn them back to your law, but they became arrogant and disobeyed your commands. They sinned against your ordinances, of which you said, ‘The person who obeys them will live by</a:t>
            </a:r>
          </a:p>
        </p:txBody>
      </p:sp>
      <p:sp>
        <p:nvSpPr>
          <p:cNvPr id="3" name="Title 2"/>
          <p:cNvSpPr>
            <a:spLocks noGrp="1"/>
          </p:cNvSpPr>
          <p:nvPr>
            <p:ph type="title"/>
          </p:nvPr>
        </p:nvSpPr>
        <p:spPr/>
        <p:txBody>
          <a:bodyPr>
            <a:normAutofit/>
          </a:bodyPr>
          <a:lstStyle/>
          <a:p>
            <a:pPr algn="ctr"/>
            <a:r>
              <a:rPr lang="en-US" sz="4400" b="1" dirty="0">
                <a:latin typeface="Calibri" panose="020F0502020204030204" pitchFamily="34" charset="0"/>
                <a:cs typeface="Calibri" panose="020F0502020204030204" pitchFamily="34" charset="0"/>
              </a:rPr>
              <a:t>Nehemiah 9:1-38</a:t>
            </a:r>
          </a:p>
        </p:txBody>
      </p:sp>
    </p:spTree>
    <p:extLst>
      <p:ext uri="{BB962C8B-B14F-4D97-AF65-F5344CB8AC3E}">
        <p14:creationId xmlns:p14="http://schemas.microsoft.com/office/powerpoint/2010/main" val="1976699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600200"/>
            <a:ext cx="8229600" cy="4648200"/>
          </a:xfrm>
        </p:spPr>
        <p:txBody>
          <a:bodyPr>
            <a:noAutofit/>
          </a:bodyPr>
          <a:lstStyle/>
          <a:p>
            <a:pPr marL="0" indent="0">
              <a:buNone/>
            </a:pPr>
            <a:r>
              <a:rPr lang="en-US" sz="2000" dirty="0"/>
              <a:t>them.’ Stubbornly they turned their backs on you, became stiff-necked and refused to listen. 30 For many years you were patient with them. By your Spirit you warned them through your prophets. Yet they paid no attention, so you gave them into the hands of the neighboring peoples. 31 But in your great mercy you did not put an end to them or abandon them, for you are a gracious and merciful God. 32 “Now therefore, our God, the great God, mighty and awesome, who keeps his covenant of love, do not let all this hardship seem trifling in your eyes—the hardship that has come on us, on our kings and leaders, on our priests and prophets, on our ancestors and all your people, from the days of the kings of Assyria until today. 33 In all that has happened to us, you have remained righteous; you have acted faithfully, while we acted wickedly. 34 Our kings, our leaders, our priests and our ancestors did not follow your law; they did not pay attention to your commands or the statutes you warned them to keep. 35 Even while they were in their kingdom, enjoying your great goodness to them in the spacious</a:t>
            </a:r>
          </a:p>
        </p:txBody>
      </p:sp>
      <p:sp>
        <p:nvSpPr>
          <p:cNvPr id="3" name="Title 2"/>
          <p:cNvSpPr>
            <a:spLocks noGrp="1"/>
          </p:cNvSpPr>
          <p:nvPr>
            <p:ph type="title"/>
          </p:nvPr>
        </p:nvSpPr>
        <p:spPr/>
        <p:txBody>
          <a:bodyPr>
            <a:normAutofit/>
          </a:bodyPr>
          <a:lstStyle/>
          <a:p>
            <a:pPr algn="ctr"/>
            <a:r>
              <a:rPr lang="en-US" sz="4400" b="1" dirty="0">
                <a:latin typeface="Calibri" panose="020F0502020204030204" pitchFamily="34" charset="0"/>
                <a:cs typeface="Calibri" panose="020F0502020204030204" pitchFamily="34" charset="0"/>
              </a:rPr>
              <a:t>Nehemiah 9:1-38</a:t>
            </a:r>
          </a:p>
        </p:txBody>
      </p:sp>
    </p:spTree>
    <p:extLst>
      <p:ext uri="{BB962C8B-B14F-4D97-AF65-F5344CB8AC3E}">
        <p14:creationId xmlns:p14="http://schemas.microsoft.com/office/powerpoint/2010/main" val="2885313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600200"/>
            <a:ext cx="8229600" cy="4648200"/>
          </a:xfrm>
        </p:spPr>
        <p:txBody>
          <a:bodyPr>
            <a:noAutofit/>
          </a:bodyPr>
          <a:lstStyle/>
          <a:p>
            <a:pPr marL="0" indent="0">
              <a:buNone/>
            </a:pPr>
            <a:r>
              <a:rPr lang="en-US" sz="2000" dirty="0"/>
              <a:t>and fertile land you gave them, they did not serve you or turn from their evil ways. 36 “But see, we are slaves today, slaves in the land you gave our ancestors so they could eat its fruit and the other good things it produces. 37 Because of our sins, its abundant harvest goes to the kings you have placed over us. They rule over our bodies and our cattle as they please. We are in great distress. 38 “In view of all this, we are making a binding agreement, putting it in writing, and our leaders, our Levites and our priests are affixing their seals to it.”</a:t>
            </a:r>
          </a:p>
        </p:txBody>
      </p:sp>
      <p:sp>
        <p:nvSpPr>
          <p:cNvPr id="3" name="Title 2"/>
          <p:cNvSpPr>
            <a:spLocks noGrp="1"/>
          </p:cNvSpPr>
          <p:nvPr>
            <p:ph type="title"/>
          </p:nvPr>
        </p:nvSpPr>
        <p:spPr/>
        <p:txBody>
          <a:bodyPr>
            <a:normAutofit/>
          </a:bodyPr>
          <a:lstStyle/>
          <a:p>
            <a:pPr algn="ctr"/>
            <a:r>
              <a:rPr lang="en-US" sz="4400" b="1" dirty="0">
                <a:latin typeface="Calibri" panose="020F0502020204030204" pitchFamily="34" charset="0"/>
                <a:cs typeface="Calibri" panose="020F0502020204030204" pitchFamily="34" charset="0"/>
              </a:rPr>
              <a:t>Nehemiah 9:1-38</a:t>
            </a:r>
          </a:p>
        </p:txBody>
      </p:sp>
    </p:spTree>
    <p:extLst>
      <p:ext uri="{BB962C8B-B14F-4D97-AF65-F5344CB8AC3E}">
        <p14:creationId xmlns:p14="http://schemas.microsoft.com/office/powerpoint/2010/main" val="4178509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1600200"/>
            <a:ext cx="8610600" cy="4525963"/>
          </a:xfrm>
        </p:spPr>
        <p:txBody>
          <a:bodyPr>
            <a:noAutofit/>
          </a:bodyPr>
          <a:lstStyle/>
          <a:p>
            <a:r>
              <a:rPr lang="en-US" dirty="0"/>
              <a:t>Believers moved to brokenness, tears to repent of sin</a:t>
            </a:r>
          </a:p>
          <a:p>
            <a:r>
              <a:rPr lang="en-US" dirty="0"/>
              <a:t>See God’s holiness, power, might, compassion </a:t>
            </a:r>
          </a:p>
          <a:p>
            <a:r>
              <a:rPr lang="en-US" dirty="0"/>
              <a:t>Worship in hope, celebrate God first</a:t>
            </a:r>
          </a:p>
          <a:p>
            <a:r>
              <a:rPr lang="en-US" dirty="0"/>
              <a:t>Then repent &amp; mourn next</a:t>
            </a:r>
          </a:p>
        </p:txBody>
      </p:sp>
      <p:sp>
        <p:nvSpPr>
          <p:cNvPr id="3" name="Title 2"/>
          <p:cNvSpPr>
            <a:spLocks noGrp="1"/>
          </p:cNvSpPr>
          <p:nvPr>
            <p:ph type="title"/>
          </p:nvPr>
        </p:nvSpPr>
        <p:spPr/>
        <p:txBody>
          <a:bodyPr>
            <a:normAutofit/>
          </a:bodyPr>
          <a:lstStyle/>
          <a:p>
            <a:pPr algn="ctr"/>
            <a:r>
              <a:rPr lang="en-US" sz="4400" b="1" dirty="0">
                <a:latin typeface="Calibri" panose="020F0502020204030204" pitchFamily="34" charset="0"/>
                <a:cs typeface="Calibri" panose="020F0502020204030204" pitchFamily="34" charset="0"/>
              </a:rPr>
              <a:t>Introduction</a:t>
            </a:r>
          </a:p>
        </p:txBody>
      </p:sp>
    </p:spTree>
    <p:extLst>
      <p:ext uri="{BB962C8B-B14F-4D97-AF65-F5344CB8AC3E}">
        <p14:creationId xmlns:p14="http://schemas.microsoft.com/office/powerpoint/2010/main" val="1158949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randombar(horizontal)">
                                      <p:cBhvr>
                                        <p:cTn id="15" dur="500"/>
                                        <p:tgtEl>
                                          <p:spTgt spid="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randombar(horizontal)">
                                      <p:cBhvr>
                                        <p:cTn id="20" dur="500"/>
                                        <p:tgtEl>
                                          <p:spTgt spid="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randombar(horizontal)">
                                      <p:cBhvr>
                                        <p:cTn id="25" dur="500"/>
                                        <p:tgtEl>
                                          <p:spTgt spid="2">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nodeType="clickEffect">
                                  <p:stCondLst>
                                    <p:cond delay="0"/>
                                  </p:stCondLst>
                                  <p:childTnLst>
                                    <p:set>
                                      <p:cBhvr>
                                        <p:cTn id="29" dur="1" fill="hold">
                                          <p:stCondLst>
                                            <p:cond delay="0"/>
                                          </p:stCondLst>
                                        </p:cTn>
                                        <p:tgtEl>
                                          <p:spTgt spid="2">
                                            <p:txEl>
                                              <p:pRg st="3" end="3"/>
                                            </p:txEl>
                                          </p:spTgt>
                                        </p:tgtEl>
                                        <p:attrNameLst>
                                          <p:attrName>style.visibility</p:attrName>
                                        </p:attrNameLst>
                                      </p:cBhvr>
                                      <p:to>
                                        <p:strVal val="visible"/>
                                      </p:to>
                                    </p:set>
                                    <p:animEffect transition="in" filter="randombar(horizontal)">
                                      <p:cBhvr>
                                        <p:cTn id="30"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Contemporary_blue_design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2.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english</DirectSourceMarket>
    <MarketSpecific xmlns="4873beb7-5857-4685-be1f-d57550cc96cc" xsi:nil="true"/>
    <ApprovalStatus xmlns="4873beb7-5857-4685-be1f-d57550cc96cc">InProgress</ApprovalStatus>
    <PrimaryImageGen xmlns="4873beb7-5857-4685-be1f-d57550cc96cc">true</PrimaryImageGen>
    <ThumbnailAssetId xmlns="4873beb7-5857-4685-be1f-d57550cc96cc" xsi:nil="true"/>
    <NumericId xmlns="4873beb7-5857-4685-be1f-d57550cc96cc">-1</NumericId>
    <TPFriendlyName xmlns="4873beb7-5857-4685-be1f-d57550cc96cc">Contemporary blue design template</TPFriendlyName>
    <BusinessGroup xmlns="4873beb7-5857-4685-be1f-d57550cc96cc" xsi:nil="true"/>
    <APEditor xmlns="4873beb7-5857-4685-be1f-d57550cc96cc">
      <UserInfo>
        <DisplayName>REDMOND\v-luannv</DisplayName>
        <AccountId>92</AccountId>
        <AccountType/>
      </UserInfo>
    </APEditor>
    <SourceTitle xmlns="4873beb7-5857-4685-be1f-d57550cc96cc">Contemporary blue design template</SourceTitle>
    <OpenTemplate xmlns="4873beb7-5857-4685-be1f-d57550cc96cc">true</OpenTemplate>
    <UALocComments xmlns="4873beb7-5857-4685-be1f-d57550cc96cc" xsi:nil="true"/>
    <ParentAssetId xmlns="4873beb7-5857-4685-be1f-d57550cc96cc" xsi:nil="true"/>
    <PublishStatusLookup xmlns="4873beb7-5857-4685-be1f-d57550cc96cc">
      <Value>71365</Value>
      <Value>1583080</Value>
    </PublishStatusLookup>
    <IntlLangReviewDate xmlns="4873beb7-5857-4685-be1f-d57550cc96cc" xsi:nil="true"/>
    <MachineTranslated xmlns="4873beb7-5857-4685-be1f-d57550cc96cc">false</MachineTranslated>
    <OriginalSourceMarket xmlns="4873beb7-5857-4685-be1f-d57550cc96cc">english</OriginalSourceMarket>
    <TPInstallLocation xmlns="4873beb7-5857-4685-be1f-d57550cc96cc">{My Templates}</TPInstallLocation>
    <APDescription xmlns="4873beb7-5857-4685-be1f-d57550cc96cc" xsi:nil="true"/>
    <IntlLangReview xmlns="4873beb7-5857-4685-be1f-d57550cc96cc" xsi:nil="true"/>
    <UAProjectedTotalWords xmlns="4873beb7-5857-4685-be1f-d57550cc96cc" xsi:nil="true"/>
    <OutputCachingOn xmlns="4873beb7-5857-4685-be1f-d57550cc96cc">false</OutputCachingOn>
    <ContentItem xmlns="4873beb7-5857-4685-be1f-d57550cc96cc" xsi:nil="true"/>
    <ClipArtFilename xmlns="4873beb7-5857-4685-be1f-d57550cc96cc" xsi:nil="true"/>
    <AverageRating xmlns="4873beb7-5857-4685-be1f-d57550cc96cc" xsi:nil="true"/>
    <APAuthor xmlns="4873beb7-5857-4685-be1f-d57550cc96cc">
      <UserInfo>
        <DisplayName>REDMOND\cynvey</DisplayName>
        <AccountId>191</AccountId>
        <AccountType/>
      </UserInfo>
    </APAuthor>
    <TPAppVersion xmlns="4873beb7-5857-4685-be1f-d57550cc96cc">12</TPAppVersion>
    <TPCommandLine xmlns="4873beb7-5857-4685-be1f-d57550cc96cc">{PP} /n {FilePath}</TPCommandLine>
    <PublishTargets xmlns="4873beb7-5857-4685-be1f-d57550cc96cc">OfficeOnline</PublishTargets>
    <TPLaunchHelpLinkType xmlns="4873beb7-5857-4685-be1f-d57550cc96cc">Template</TPLaunchHelpLinkType>
    <EditorialStatus xmlns="4873beb7-5857-4685-be1f-d57550cc96cc" xsi:nil="true"/>
    <LastModifiedDateTime xmlns="4873beb7-5857-4685-be1f-d57550cc96cc" xsi:nil="true"/>
    <TimesCloned xmlns="4873beb7-5857-4685-be1f-d57550cc96cc" xsi:nil="true"/>
    <Provider xmlns="4873beb7-5857-4685-be1f-d57550cc96cc">EY006220130</Provider>
    <AcquiredFrom xmlns="4873beb7-5857-4685-be1f-d57550cc96cc" xsi:nil="true"/>
    <AssetStart xmlns="4873beb7-5857-4685-be1f-d57550cc96cc">2009-05-30T20:29:00+00:00</AssetStart>
    <LastHandOff xmlns="4873beb7-5857-4685-be1f-d57550cc96cc" xsi:nil="true"/>
    <TPClientViewer xmlns="4873beb7-5857-4685-be1f-d57550cc96cc">Microsoft Office PowerPoint</TPClientViewer>
    <ArtSampleDocs xmlns="4873beb7-5857-4685-be1f-d57550cc96cc" xsi:nil="true"/>
    <UACurrentWords xmlns="4873beb7-5857-4685-be1f-d57550cc96cc">0</UACurrentWords>
    <UALocRecommendation xmlns="4873beb7-5857-4685-be1f-d57550cc96cc">Localize</UALocRecommendation>
    <IsDeleted xmlns="4873beb7-5857-4685-be1f-d57550cc96cc">false</IsDeleted>
    <ShowIn xmlns="4873beb7-5857-4685-be1f-d57550cc96cc">Show everywhere</ShowIn>
    <UANotes xmlns="4873beb7-5857-4685-be1f-d57550cc96cc">online only. Removed PPT 12 design template appver per bug AWS Intl Support bug 22543 as it was causing problems with download.. O14_beta1FedEx</UANotes>
    <TemplateStatus xmlns="4873beb7-5857-4685-be1f-d57550cc96cc">Complete</TemplateStatus>
    <CSXHash xmlns="4873beb7-5857-4685-be1f-d57550cc96cc" xsi:nil="true"/>
    <VoteCount xmlns="4873beb7-5857-4685-be1f-d57550cc96cc" xsi:nil="true"/>
    <AssetExpire xmlns="4873beb7-5857-4685-be1f-d57550cc96cc">2100-01-01T00:00:00+00:00</AssetExpire>
    <CSXSubmissionMarket xmlns="4873beb7-5857-4685-be1f-d57550cc96cc" xsi:nil="true"/>
    <DSATActionTaken xmlns="4873beb7-5857-4685-be1f-d57550cc96cc" xsi:nil="true"/>
    <TPExecutable xmlns="4873beb7-5857-4685-be1f-d57550cc96cc" xsi:nil="true"/>
    <SubmitterId xmlns="4873beb7-5857-4685-be1f-d57550cc96cc" xsi:nil="true"/>
    <AssetType xmlns="4873beb7-5857-4685-be1f-d57550cc96cc">TP</AssetType>
    <BugNumber xmlns="4873beb7-5857-4685-be1f-d57550cc96cc">426091. 537272</BugNumber>
    <CSXSubmissionDate xmlns="4873beb7-5857-4685-be1f-d57550cc96cc" xsi:nil="true"/>
    <CSXUpdate xmlns="4873beb7-5857-4685-be1f-d57550cc96cc">false</CSXUpdate>
    <ApprovalLog xmlns="4873beb7-5857-4685-be1f-d57550cc96cc" xsi:nil="true"/>
    <Milestone xmlns="4873beb7-5857-4685-be1f-d57550cc96cc" xsi:nil="true"/>
    <OriginAsset xmlns="4873beb7-5857-4685-be1f-d57550cc96cc" xsi:nil="true"/>
    <TPComponent xmlns="4873beb7-5857-4685-be1f-d57550cc96cc">PPTFiles</TPComponent>
    <AssetId xmlns="4873beb7-5857-4685-be1f-d57550cc96cc">TP010073846</AssetId>
    <TPApplication xmlns="4873beb7-5857-4685-be1f-d57550cc96cc">PowerPoint</TPApplication>
    <TPLaunchHelpLink xmlns="4873beb7-5857-4685-be1f-d57550cc96cc" xsi:nil="true"/>
    <IntlLocPriority xmlns="4873beb7-5857-4685-be1f-d57550cc96cc" xsi:nil="true"/>
    <HandoffToMSDN xmlns="4873beb7-5857-4685-be1f-d57550cc96cc" xsi:nil="true"/>
    <PlannedPubDate xmlns="4873beb7-5857-4685-be1f-d57550cc96cc" xsi:nil="true"/>
    <CrawlForDependencies xmlns="4873beb7-5857-4685-be1f-d57550cc96cc">false</CrawlForDependencies>
    <IntlLangReviewer xmlns="4873beb7-5857-4685-be1f-d57550cc96cc" xsi:nil="true"/>
    <TrustLevel xmlns="4873beb7-5857-4685-be1f-d57550cc96cc">1 Microsoft Managed Content</TrustLevel>
    <IsSearchable xmlns="4873beb7-5857-4685-be1f-d57550cc96cc">false</IsSearchable>
    <TPNamespace xmlns="4873beb7-5857-4685-be1f-d57550cc96cc">POWERPNT</TPNamespace>
    <Markets xmlns="4873beb7-5857-4685-be1f-d57550cc96cc"/>
    <LastPublishResultLookup xmlns="4873beb7-5857-4685-be1f-d57550cc96cc" xsi:nil="true"/>
    <PolicheckWords xmlns="4873beb7-5857-4685-be1f-d57550cc96cc" xsi:nil="true"/>
    <FriendlyTitle xmlns="4873beb7-5857-4685-be1f-d57550cc96cc" xsi:nil="true"/>
    <Manager xmlns="4873beb7-5857-4685-be1f-d57550cc96cc" xsi:nil="true"/>
    <EditorialTags xmlns="4873beb7-5857-4685-be1f-d57550cc96cc" xsi:nil="true"/>
    <LegacyData xmlns="4873beb7-5857-4685-be1f-d57550cc96cc" xsi:nil="true"/>
    <Downloads xmlns="4873beb7-5857-4685-be1f-d57550cc96cc">0</Downloads>
    <Providers xmlns="4873beb7-5857-4685-be1f-d57550cc96cc" xsi:nil="true"/>
    <TemplateTemplateType xmlns="4873beb7-5857-4685-be1f-d57550cc96cc">PowerPoint 12 Default</TemplateTemplateType>
    <OOCacheId xmlns="4873beb7-5857-4685-be1f-d57550cc96cc" xsi:nil="true"/>
    <BlockPublish xmlns="4873beb7-5857-4685-be1f-d57550cc96cc" xsi:nil="true"/>
    <CampaignTagsTaxHTField0 xmlns="4873beb7-5857-4685-be1f-d57550cc96cc">
      <Terms xmlns="http://schemas.microsoft.com/office/infopath/2007/PartnerControls"/>
    </CampaignTagsTaxHTField0>
    <LocLastLocAttemptVersionLookup xmlns="4873beb7-5857-4685-be1f-d57550cc96cc">118287</LocLastLocAttemptVersionLookup>
    <LocLastLocAttemptVersionTypeLookup xmlns="4873beb7-5857-4685-be1f-d57550cc96cc" xsi:nil="true"/>
    <LocOverallPreviewStatusLookup xmlns="4873beb7-5857-4685-be1f-d57550cc96cc" xsi:nil="true"/>
    <LocOverallPublishStatusLookup xmlns="4873beb7-5857-4685-be1f-d57550cc96cc" xsi:nil="true"/>
    <TaxCatchAll xmlns="4873beb7-5857-4685-be1f-d57550cc96cc"/>
    <LocNewPublishedVersionLookup xmlns="4873beb7-5857-4685-be1f-d57550cc96cc" xsi:nil="true"/>
    <LocPublishedDependentAssetsLookup xmlns="4873beb7-5857-4685-be1f-d57550cc96cc" xsi:nil="true"/>
    <LocComments xmlns="4873beb7-5857-4685-be1f-d57550cc96cc" xsi:nil="true"/>
    <LocProcessedForMarketsLookup xmlns="4873beb7-5857-4685-be1f-d57550cc96cc" xsi:nil="true"/>
    <LocRecommendedHandoff xmlns="4873beb7-5857-4685-be1f-d57550cc96cc" xsi:nil="true"/>
    <LocManualTestRequired xmlns="4873beb7-5857-4685-be1f-d57550cc96cc" xsi:nil="true"/>
    <LocProcessedForHandoffsLookup xmlns="4873beb7-5857-4685-be1f-d57550cc96cc" xsi:nil="true"/>
    <LocOverallHandbackStatusLookup xmlns="4873beb7-5857-4685-be1f-d57550cc96cc" xsi:nil="true"/>
    <LocalizationTagsTaxHTField0 xmlns="4873beb7-5857-4685-be1f-d57550cc96cc">
      <Terms xmlns="http://schemas.microsoft.com/office/infopath/2007/PartnerControls"/>
    </LocalizationTagsTaxHTField0>
    <FeatureTagsTaxHTField0 xmlns="4873beb7-5857-4685-be1f-d57550cc96cc">
      <Terms xmlns="http://schemas.microsoft.com/office/infopath/2007/PartnerControls"/>
    </FeatureTagsTaxHTField0>
    <LocOverallLocStatusLookup xmlns="4873beb7-5857-4685-be1f-d57550cc96cc" xsi:nil="true"/>
    <LocPublishedLinkedAssetsLookup xmlns="4873beb7-5857-4685-be1f-d57550cc96cc" xsi:nil="true"/>
    <InternalTagsTaxHTField0 xmlns="4873beb7-5857-4685-be1f-d57550cc96cc">
      <Terms xmlns="http://schemas.microsoft.com/office/infopath/2007/PartnerControls"/>
    </InternalTagsTaxHTField0>
    <RecommendationsModifier xmlns="4873beb7-5857-4685-be1f-d57550cc96cc" xsi:nil="true"/>
    <ScenarioTagsTaxHTField0 xmlns="4873beb7-5857-4685-be1f-d57550cc96cc">
      <Terms xmlns="http://schemas.microsoft.com/office/infopath/2007/PartnerControls"/>
    </ScenarioTagsTaxHTField0>
    <OriginalRelease xmlns="4873beb7-5857-4685-be1f-d57550cc96cc">14</OriginalRelease>
    <LocMarketGroupTiers2 xmlns="4873beb7-5857-4685-be1f-d57550cc96c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DA6A27F-3C5D-4FBA-9D24-506479B57DAA}">
  <ds:schemaRefs>
    <ds:schemaRef ds:uri="http://purl.org/dc/elements/1.1/"/>
    <ds:schemaRef ds:uri="http://schemas.microsoft.com/office/2006/documentManagement/types"/>
    <ds:schemaRef ds:uri="http://purl.org/dc/dcmitype/"/>
    <ds:schemaRef ds:uri="http://purl.org/dc/terms/"/>
    <ds:schemaRef ds:uri="http://schemas.microsoft.com/office/2006/metadata/properties"/>
    <ds:schemaRef ds:uri="http://schemas.microsoft.com/office/infopath/2007/PartnerControls"/>
    <ds:schemaRef ds:uri="http://schemas.openxmlformats.org/package/2006/metadata/core-properties"/>
    <ds:schemaRef ds:uri="4873beb7-5857-4685-be1f-d57550cc96cc"/>
    <ds:schemaRef ds:uri="http://www.w3.org/XML/1998/namespace"/>
  </ds:schemaRefs>
</ds:datastoreItem>
</file>

<file path=customXml/itemProps2.xml><?xml version="1.0" encoding="utf-8"?>
<ds:datastoreItem xmlns:ds="http://schemas.openxmlformats.org/officeDocument/2006/customXml" ds:itemID="{D8FD1B72-46CC-4A99-8A37-DBF68CD60E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0B57212-D278-4F09-9602-9B26806117B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Contemporary_blue_design_template</Template>
  <TotalTime>0</TotalTime>
  <Words>1788</Words>
  <Application>Microsoft Office PowerPoint</Application>
  <PresentationFormat>On-screen Show (4:3)</PresentationFormat>
  <Paragraphs>51</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Calibri</vt:lpstr>
      <vt:lpstr>Corbel</vt:lpstr>
      <vt:lpstr>Contemporary_blue_design_template</vt:lpstr>
      <vt:lpstr>Repentance and the  Holiness of God</vt:lpstr>
      <vt:lpstr>Nehemiah 9:1-38</vt:lpstr>
      <vt:lpstr>Nehemiah 9:1-38</vt:lpstr>
      <vt:lpstr>Nehemiah 9:1-38</vt:lpstr>
      <vt:lpstr>Nehemiah 9:1-38</vt:lpstr>
      <vt:lpstr>Nehemiah 9:1-38</vt:lpstr>
      <vt:lpstr>Nehemiah 9:1-38</vt:lpstr>
      <vt:lpstr>Nehemiah 9:1-38</vt:lpstr>
      <vt:lpstr>Introduction</vt:lpstr>
      <vt:lpstr>Follow Celebration with  True Repentance</vt:lpstr>
      <vt:lpstr>True Repentance Leads to  Further Celebration</vt:lpstr>
      <vt:lpstr>Healthy Cycle for Believers to  Live Out Daily</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2019-10-12T18:48:47Z</dcterms:created>
  <dcterms:modified xsi:type="dcterms:W3CDTF">2020-01-12T16:55:31Z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Applications">
    <vt:lpwstr>65;#zpp120;#439;#tpl140;#79;#tpl120;#419;#zpp140;#496;#ppd140;#67;#ppd120</vt:lpwstr>
  </property>
  <property fmtid="{D5CDD505-2E9C-101B-9397-08002B2CF9AE}" pid="4" name="APTrustLevel">
    <vt:r8>1</vt:r8>
  </property>
</Properties>
</file>