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5"/>
  </p:notesMasterIdLst>
  <p:handoutMasterIdLst>
    <p:handoutMasterId r:id="rId16"/>
  </p:handoutMasterIdLst>
  <p:sldIdLst>
    <p:sldId id="256" r:id="rId5"/>
    <p:sldId id="257" r:id="rId6"/>
    <p:sldId id="268" r:id="rId7"/>
    <p:sldId id="269" r:id="rId8"/>
    <p:sldId id="261" r:id="rId9"/>
    <p:sldId id="275" r:id="rId10"/>
    <p:sldId id="276" r:id="rId11"/>
    <p:sldId id="277" r:id="rId12"/>
    <p:sldId id="278" r:id="rId13"/>
    <p:sldId id="274"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p:restoredTop sz="86410"/>
  </p:normalViewPr>
  <p:slideViewPr>
    <p:cSldViewPr>
      <p:cViewPr varScale="1">
        <p:scale>
          <a:sx n="91" d="100"/>
          <a:sy n="91" d="100"/>
        </p:scale>
        <p:origin x="413"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24" name="Rectangle 24"/>
          <p:cNvSpPr>
            <a:spLocks noGrp="1"/>
          </p:cNvSpPr>
          <p:nvPr>
            <p:ph type="dt" sz="quarter" idx="1"/>
          </p:nvPr>
        </p:nvSpPr>
        <p:spPr>
          <a:xfrm>
            <a:off x="4023092" y="0"/>
            <a:ext cx="3077739" cy="469424"/>
          </a:xfrm>
          <a:prstGeom prst="rect">
            <a:avLst/>
          </a:prstGeom>
        </p:spPr>
        <p:txBody>
          <a:bodyPr lIns="94229" tIns="47114" rIns="94229" bIns="47114"/>
          <a:lstStyle/>
          <a:p>
            <a:fld id="{A849C5AD-4428-4E9C-9C84-11B72C9365FB}" type="datetimeFigureOut">
              <a:rPr lang="en-US" smtClean="0"/>
              <a:pPr/>
              <a:t>2/1/2020</a:t>
            </a:fld>
            <a:endParaRPr lang="en-US"/>
          </a:p>
        </p:txBody>
      </p:sp>
      <p:sp>
        <p:nvSpPr>
          <p:cNvPr id="30" name="Rectangle 30"/>
          <p:cNvSpPr>
            <a:spLocks noGrp="1"/>
          </p:cNvSpPr>
          <p:nvPr>
            <p:ph type="ftr" sz="quarter" idx="2"/>
          </p:nvPr>
        </p:nvSpPr>
        <p:spPr>
          <a:xfrm>
            <a:off x="0" y="8917422"/>
            <a:ext cx="3077739" cy="469424"/>
          </a:xfrm>
          <a:prstGeom prst="rect">
            <a:avLst/>
          </a:prstGeom>
        </p:spPr>
        <p:txBody>
          <a:bodyPr lIns="94229" tIns="47114" rIns="94229" bIns="47114"/>
          <a:lstStyle/>
          <a:p>
            <a:endParaRPr lang="en-US"/>
          </a:p>
        </p:txBody>
      </p:sp>
      <p:sp>
        <p:nvSpPr>
          <p:cNvPr id="18" name="Rectangle 18"/>
          <p:cNvSpPr>
            <a:spLocks noGrp="1"/>
          </p:cNvSpPr>
          <p:nvPr>
            <p:ph type="sldNum" sz="quarter" idx="3"/>
          </p:nvPr>
        </p:nvSpPr>
        <p:spPr>
          <a:xfrm>
            <a:off x="4023092" y="8917422"/>
            <a:ext cx="3077739" cy="469424"/>
          </a:xfrm>
          <a:prstGeom prst="rect">
            <a:avLst/>
          </a:prstGeom>
        </p:spPr>
        <p:txBody>
          <a:bodyPr lIns="94229" tIns="47114" rIns="94229" bIns="47114"/>
          <a:lstStyle/>
          <a:p>
            <a:fld id="{8C596567-A38F-4CEF-B37F-9B9D120D62CE}" type="slidenum">
              <a:rPr lang="en-US" smtClean="0"/>
              <a:pPr/>
              <a:t>‹#›</a:t>
            </a:fld>
            <a:endParaRPr lang="en-US"/>
          </a:p>
        </p:txBody>
      </p:sp>
    </p:spTree>
    <p:extLst>
      <p:ext uri="{BB962C8B-B14F-4D97-AF65-F5344CB8AC3E}">
        <p14:creationId xmlns:p14="http://schemas.microsoft.com/office/powerpoint/2010/main" val="398273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15" name="Rectangle 15"/>
          <p:cNvSpPr>
            <a:spLocks noGrp="1"/>
          </p:cNvSpPr>
          <p:nvPr>
            <p:ph type="dt" idx="1"/>
          </p:nvPr>
        </p:nvSpPr>
        <p:spPr>
          <a:xfrm>
            <a:off x="4023092" y="0"/>
            <a:ext cx="3077739" cy="469424"/>
          </a:xfrm>
          <a:prstGeom prst="rect">
            <a:avLst/>
          </a:prstGeom>
        </p:spPr>
        <p:txBody>
          <a:bodyPr lIns="94229" tIns="47114" rIns="94229" bIns="47114"/>
          <a:lstStyle/>
          <a:p>
            <a:fld id="{D7547E60-4BE7-4E4E-9AAA-5EE35AEC995C}" type="datetimeFigureOut">
              <a:rPr lang="en-US" smtClean="0"/>
              <a:pPr/>
              <a:t>2/1/2020</a:t>
            </a:fld>
            <a:endParaRPr lang="en-US"/>
          </a:p>
        </p:txBody>
      </p:sp>
      <p:sp>
        <p:nvSpPr>
          <p:cNvPr id="23" name="Rectangle 2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lIns="94229" tIns="47114" rIns="94229" bIns="47114" anchor="ctr"/>
          <a:lstStyle/>
          <a:p>
            <a:endParaRPr lang="en-US"/>
          </a:p>
        </p:txBody>
      </p:sp>
      <p:sp>
        <p:nvSpPr>
          <p:cNvPr id="5" name="Rectangle 5"/>
          <p:cNvSpPr>
            <a:spLocks noGrp="1"/>
          </p:cNvSpPr>
          <p:nvPr>
            <p:ph type="body" sz="quarter" idx="3"/>
          </p:nvPr>
        </p:nvSpPr>
        <p:spPr>
          <a:xfrm>
            <a:off x="710248" y="4459526"/>
            <a:ext cx="5681980" cy="4224814"/>
          </a:xfrm>
          <a:prstGeom prst="rect">
            <a:avLst/>
          </a:prstGeom>
        </p:spPr>
        <p:txBody>
          <a:bodyPr lIns="94229" tIns="47114" rIns="94229" bIns="47114"/>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917422"/>
            <a:ext cx="3077739" cy="469424"/>
          </a:xfrm>
          <a:prstGeom prst="rect">
            <a:avLst/>
          </a:prstGeom>
        </p:spPr>
        <p:txBody>
          <a:bodyPr lIns="94229" tIns="47114" rIns="94229" bIns="47114"/>
          <a:lstStyle/>
          <a:p>
            <a:endParaRPr lang="en-US"/>
          </a:p>
        </p:txBody>
      </p:sp>
      <p:sp>
        <p:nvSpPr>
          <p:cNvPr id="28" name="Rectangle 28"/>
          <p:cNvSpPr>
            <a:spLocks noGrp="1"/>
          </p:cNvSpPr>
          <p:nvPr>
            <p:ph type="sldNum" sz="quarter" idx="5"/>
          </p:nvPr>
        </p:nvSpPr>
        <p:spPr>
          <a:xfrm>
            <a:off x="4023092" y="8917422"/>
            <a:ext cx="3077739" cy="469424"/>
          </a:xfrm>
          <a:prstGeom prst="rect">
            <a:avLst/>
          </a:prstGeom>
        </p:spPr>
        <p:txBody>
          <a:bodyPr lIns="94229" tIns="47114" rIns="94229" bIns="47114"/>
          <a:lstStyle/>
          <a:p>
            <a:fld id="{CA077768-21C8-4125-A345-258E48D2EED0}" type="slidenum">
              <a:rPr lang="en-US" smtClean="0"/>
              <a:pPr/>
              <a:t>‹#›</a:t>
            </a:fld>
            <a:endParaRPr lang="en-US"/>
          </a:p>
        </p:txBody>
      </p:sp>
    </p:spTree>
    <p:extLst>
      <p:ext uri="{BB962C8B-B14F-4D97-AF65-F5344CB8AC3E}">
        <p14:creationId xmlns:p14="http://schemas.microsoft.com/office/powerpoint/2010/main" val="49759452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2/1/2020</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2/1/2020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2/1/2020</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2/1/2020</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2/1/2020</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2/1/2020</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2/1/2020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2/1/2020</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4600" y="3886200"/>
            <a:ext cx="6194066" cy="925223"/>
          </a:xfrm>
        </p:spPr>
        <p:txBody>
          <a:bodyPr/>
          <a:lstStyle/>
          <a:p>
            <a:r>
              <a:rPr lang="en-US" b="1" dirty="0">
                <a:latin typeface="Calibri" panose="020F0502020204030204" pitchFamily="34" charset="0"/>
                <a:cs typeface="Calibri" panose="020F0502020204030204" pitchFamily="34" charset="0"/>
              </a:rPr>
              <a:t>February 2, 2020</a:t>
            </a:r>
          </a:p>
        </p:txBody>
      </p:sp>
      <p:sp>
        <p:nvSpPr>
          <p:cNvPr id="3" name="Title 2"/>
          <p:cNvSpPr>
            <a:spLocks noGrp="1"/>
          </p:cNvSpPr>
          <p:nvPr>
            <p:ph type="ctrTitle"/>
          </p:nvPr>
        </p:nvSpPr>
        <p:spPr>
          <a:xfrm>
            <a:off x="1143000" y="2209800"/>
            <a:ext cx="7577814" cy="1470025"/>
          </a:xfrm>
        </p:spPr>
        <p:txBody>
          <a:bodyPr/>
          <a:lstStyle/>
          <a:p>
            <a:r>
              <a:rPr lang="en-US" b="1" dirty="0"/>
              <a:t>Giving In Obedience</a:t>
            </a:r>
          </a:p>
        </p:txBody>
      </p:sp>
    </p:spTree>
    <p:extLst>
      <p:ext uri="{BB962C8B-B14F-4D97-AF65-F5344CB8AC3E}">
        <p14:creationId xmlns:p14="http://schemas.microsoft.com/office/powerpoint/2010/main" val="38902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Give in service to God</a:t>
            </a:r>
          </a:p>
          <a:p>
            <a:r>
              <a:rPr lang="en-US" dirty="0"/>
              <a:t>Giving is an indicator light of faith</a:t>
            </a:r>
          </a:p>
          <a:p>
            <a:r>
              <a:rPr lang="en-US" dirty="0"/>
              <a:t>Give of our first fruits</a:t>
            </a:r>
          </a:p>
          <a:p>
            <a:r>
              <a:rPr lang="en-US" dirty="0"/>
              <a:t>Giving is a privilege</a:t>
            </a:r>
          </a:p>
        </p:txBody>
      </p:sp>
      <p:sp>
        <p:nvSpPr>
          <p:cNvPr id="3" name="Title 2"/>
          <p:cNvSpPr>
            <a:spLocks noGrp="1"/>
          </p:cNvSpPr>
          <p:nvPr>
            <p:ph type="title"/>
          </p:nvPr>
        </p:nvSpPr>
        <p:spPr/>
        <p:txBody>
          <a:bodyPr>
            <a:normAutofit/>
          </a:bodyPr>
          <a:lstStyle/>
          <a:p>
            <a:pPr algn="ctr"/>
            <a:r>
              <a:rPr lang="en-US" sz="4800" b="1" dirty="0"/>
              <a:t>Conclusion</a:t>
            </a:r>
            <a:endParaRPr lang="en-US" sz="4800" dirty="0"/>
          </a:p>
        </p:txBody>
      </p:sp>
    </p:spTree>
    <p:extLst>
      <p:ext uri="{BB962C8B-B14F-4D97-AF65-F5344CB8AC3E}">
        <p14:creationId xmlns:p14="http://schemas.microsoft.com/office/powerpoint/2010/main" val="3440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The rest of the people—priests, Levites, gatekeepers, musicians, temple servants and all who separated themselves from the neighboring peoples for the sake of the Law of God, together with their wives and all their sons and daughters who are able to understand— 29 all these now join their fellow Israelites the nobles, and bind themselves with a curse and an oath to follow the Law of God given through Moses the servant of God and to obey carefully all the commands, regulations and decrees of the Lord our Lord. 30 “We promise not to give our daughters in marriage to the peoples around us or take their daughters for our sons. 31 “When the neighboring peoples bring merchandise or grain to sell on the Sabbath, we will not buy from them on the Sabbath or on any holy day. Every seventh year we will forgo working the land and will cancel all debts. 32 “We assume the responsibility for carrying out the commands to give a third of a shekel each year for the service of the house of our God: 33 for the bread set out on the table; for the regular grain offerings and burnt offerings; for the offerings on the Sabbaths, </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10:28-39</a:t>
            </a:r>
          </a:p>
        </p:txBody>
      </p:sp>
    </p:spTree>
    <p:extLst>
      <p:ext uri="{BB962C8B-B14F-4D97-AF65-F5344CB8AC3E}">
        <p14:creationId xmlns:p14="http://schemas.microsoft.com/office/powerpoint/2010/main" val="67298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at the New Moon feasts and at the appointed festivals; for the holy offerings; for sin offerings to make atonement for Israel; and for all the duties of the house of our God. 34 “We -the priests, the Levites and the people—have cast lots to determine when each of our families is to bring to the house of our God at set times each year a contribution of wood to burn on the altar of the Lord our God, as it is written in the Law. 35 “We also assume responsibility for bringing to the house of the Lord each year the </a:t>
            </a:r>
            <a:r>
              <a:rPr lang="en-US" sz="2000" dirty="0" err="1"/>
              <a:t>firstfruits</a:t>
            </a:r>
            <a:r>
              <a:rPr lang="en-US" sz="2000" dirty="0"/>
              <a:t> of our crops and of every fruit tree. 36 “As it is also written in the Law, we will bring the firstborn of our sons and of our cattle, of our herds and of our flocks to the house of our God, to the priests ministering there. 37 “Moreover, we will bring to the storerooms of the house of our God, to the priests, the first of our ground meal, of our grain offerings, of the fruit of all our trees and of our new wine and olive oil. And we will bring a tithe of our crops to the Levites, for it is the Levites who collect the tithes in all the towns where we work. 38 A priest descended from Aaron is to accompany the Levites when they</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10:28-39</a:t>
            </a:r>
          </a:p>
        </p:txBody>
      </p:sp>
    </p:spTree>
    <p:extLst>
      <p:ext uri="{BB962C8B-B14F-4D97-AF65-F5344CB8AC3E}">
        <p14:creationId xmlns:p14="http://schemas.microsoft.com/office/powerpoint/2010/main" val="350612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receive the tithes, and the Levites are to bring a tenth of the tithes up to the house of our God, to the storerooms of the treasury. 39 The people of Israel, including the Levites, are to bring their contributions of grain, new wine and olive oil to the storerooms, where the articles for the sanctuary and for the ministering priests, the gatekeepers and the musicians are also kept. “We will not neglect the house of our God.”</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10:28-39</a:t>
            </a:r>
          </a:p>
        </p:txBody>
      </p:sp>
    </p:spTree>
    <p:extLst>
      <p:ext uri="{BB962C8B-B14F-4D97-AF65-F5344CB8AC3E}">
        <p14:creationId xmlns:p14="http://schemas.microsoft.com/office/powerpoint/2010/main" val="134015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Walked through cycle of celebration and repentance</a:t>
            </a:r>
          </a:p>
          <a:p>
            <a:r>
              <a:rPr lang="en-US" dirty="0"/>
              <a:t>Good cycle of response to God’s word/Spirit</a:t>
            </a:r>
          </a:p>
          <a:p>
            <a:r>
              <a:rPr lang="en-US" dirty="0"/>
              <a:t>Sign an agreement to honor God’s word among them</a:t>
            </a:r>
          </a:p>
          <a:p>
            <a:r>
              <a:rPr lang="en-US" dirty="0"/>
              <a:t>Let’s take a look at important areas of this document</a:t>
            </a:r>
          </a:p>
          <a:p>
            <a:r>
              <a:rPr lang="en-US" dirty="0"/>
              <a:t>Accountability to God’s Word</a:t>
            </a:r>
          </a:p>
          <a:p>
            <a:r>
              <a:rPr lang="en-US" dirty="0"/>
              <a:t>Consecrated Living</a:t>
            </a:r>
          </a:p>
          <a:p>
            <a:r>
              <a:rPr lang="en-US" dirty="0"/>
              <a:t>Principle of Rest</a:t>
            </a:r>
          </a:p>
          <a:p>
            <a:r>
              <a:rPr lang="en-US" dirty="0"/>
              <a:t>Overcoming Greed</a:t>
            </a:r>
          </a:p>
          <a:p>
            <a:endParaRPr lang="en-US" dirty="0"/>
          </a:p>
          <a:p>
            <a:endParaRPr lang="en-US" dirty="0"/>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Introduction</a:t>
            </a:r>
          </a:p>
        </p:txBody>
      </p:sp>
    </p:spTree>
    <p:extLst>
      <p:ext uri="{BB962C8B-B14F-4D97-AF65-F5344CB8AC3E}">
        <p14:creationId xmlns:p14="http://schemas.microsoft.com/office/powerpoint/2010/main" val="11589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randombar(horizont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randombar(horizont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randombar(horizont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randombar(horizontal)">
                                      <p:cBhvr>
                                        <p:cTn id="5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Practice of regular tithing and giving to God’s kingdom</a:t>
            </a:r>
          </a:p>
          <a:p>
            <a:r>
              <a:rPr lang="en-US" dirty="0"/>
              <a:t>“The church is after my money”</a:t>
            </a:r>
          </a:p>
          <a:p>
            <a:r>
              <a:rPr lang="en-US" dirty="0"/>
              <a:t>“God is after my heart” </a:t>
            </a:r>
          </a:p>
          <a:p>
            <a:r>
              <a:rPr lang="en-US" dirty="0"/>
              <a:t>They had a history of watching God’s provision</a:t>
            </a:r>
          </a:p>
          <a:p>
            <a:r>
              <a:rPr lang="en-US" dirty="0"/>
              <a:t>Yet they complained regularly about God’s provision</a:t>
            </a:r>
          </a:p>
          <a:p>
            <a:r>
              <a:rPr lang="en-US" dirty="0"/>
              <a:t>“Who is in control”?</a:t>
            </a:r>
          </a:p>
        </p:txBody>
      </p:sp>
      <p:sp>
        <p:nvSpPr>
          <p:cNvPr id="3" name="Title 2"/>
          <p:cNvSpPr>
            <a:spLocks noGrp="1"/>
          </p:cNvSpPr>
          <p:nvPr>
            <p:ph type="title"/>
          </p:nvPr>
        </p:nvSpPr>
        <p:spPr/>
        <p:txBody>
          <a:bodyPr>
            <a:noAutofit/>
          </a:bodyPr>
          <a:lstStyle/>
          <a:p>
            <a:pPr algn="ctr"/>
            <a:r>
              <a:rPr lang="en-US" sz="4800" b="1" dirty="0"/>
              <a:t>Give to the House of God</a:t>
            </a:r>
            <a:endParaRPr lang="en-US" sz="4800" dirty="0"/>
          </a:p>
        </p:txBody>
      </p:sp>
    </p:spTree>
    <p:extLst>
      <p:ext uri="{BB962C8B-B14F-4D97-AF65-F5344CB8AC3E}">
        <p14:creationId xmlns:p14="http://schemas.microsoft.com/office/powerpoint/2010/main" val="18371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Issue is not money itself, but trust, belief, dependence </a:t>
            </a:r>
          </a:p>
          <a:p>
            <a:r>
              <a:rPr lang="en-US" dirty="0"/>
              <a:t>Money is clearly tied to your spiritual condition</a:t>
            </a:r>
          </a:p>
          <a:p>
            <a:r>
              <a:rPr lang="en-US" dirty="0"/>
              <a:t>What I value is reflected in my checkbook &amp; calendar </a:t>
            </a:r>
          </a:p>
          <a:p>
            <a:r>
              <a:rPr lang="en-US" dirty="0"/>
              <a:t>Your giving is related to your spiritual life</a:t>
            </a:r>
          </a:p>
          <a:p>
            <a:r>
              <a:rPr lang="en-US" dirty="0"/>
              <a:t>Your capacity to experience God’s grace is tied to your 	willingness to honor God in giving</a:t>
            </a:r>
          </a:p>
          <a:p>
            <a:r>
              <a:rPr lang="en-US" dirty="0"/>
              <a:t>How much of what we have belongs to God?</a:t>
            </a:r>
          </a:p>
          <a:p>
            <a:r>
              <a:rPr lang="en-US" dirty="0"/>
              <a:t>Giving expresses what you feel about God </a:t>
            </a:r>
          </a:p>
        </p:txBody>
      </p:sp>
      <p:sp>
        <p:nvSpPr>
          <p:cNvPr id="3" name="Title 2"/>
          <p:cNvSpPr>
            <a:spLocks noGrp="1"/>
          </p:cNvSpPr>
          <p:nvPr>
            <p:ph type="title"/>
          </p:nvPr>
        </p:nvSpPr>
        <p:spPr/>
        <p:txBody>
          <a:bodyPr>
            <a:noAutofit/>
          </a:bodyPr>
          <a:lstStyle/>
          <a:p>
            <a:pPr algn="ctr"/>
            <a:r>
              <a:rPr lang="en-US" sz="4800" b="1" dirty="0"/>
              <a:t>Giving is an Indicator </a:t>
            </a:r>
            <a:br>
              <a:rPr lang="en-US" sz="4800" b="1" dirty="0"/>
            </a:br>
            <a:r>
              <a:rPr lang="en-US" sz="4800" b="1" dirty="0"/>
              <a:t>of our Faith</a:t>
            </a:r>
            <a:endParaRPr lang="en-US" sz="4800" dirty="0"/>
          </a:p>
        </p:txBody>
      </p:sp>
    </p:spTree>
    <p:extLst>
      <p:ext uri="{BB962C8B-B14F-4D97-AF65-F5344CB8AC3E}">
        <p14:creationId xmlns:p14="http://schemas.microsoft.com/office/powerpoint/2010/main" val="18371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God gets the first and the best of crops, wages, etc. </a:t>
            </a:r>
          </a:p>
          <a:p>
            <a:r>
              <a:rPr lang="en-US" dirty="0"/>
              <a:t>When your desires, plans, ideas, become more 	important than God's, adopted attitude of enemy</a:t>
            </a:r>
          </a:p>
          <a:p>
            <a:r>
              <a:rPr lang="en-US" dirty="0"/>
              <a:t>Way to effective relationships is first sow into them</a:t>
            </a:r>
          </a:p>
          <a:p>
            <a:r>
              <a:rPr lang="en-US" dirty="0"/>
              <a:t>Can’t expect a harvest where you haven’t sown one</a:t>
            </a:r>
          </a:p>
          <a:p>
            <a:r>
              <a:rPr lang="en-US" dirty="0"/>
              <a:t>First give and it will be given to you</a:t>
            </a:r>
          </a:p>
          <a:p>
            <a:r>
              <a:rPr lang="en-US" dirty="0"/>
              <a:t>You take the first step</a:t>
            </a:r>
          </a:p>
        </p:txBody>
      </p:sp>
      <p:sp>
        <p:nvSpPr>
          <p:cNvPr id="3" name="Title 2"/>
          <p:cNvSpPr>
            <a:spLocks noGrp="1"/>
          </p:cNvSpPr>
          <p:nvPr>
            <p:ph type="title"/>
          </p:nvPr>
        </p:nvSpPr>
        <p:spPr/>
        <p:txBody>
          <a:bodyPr>
            <a:noAutofit/>
          </a:bodyPr>
          <a:lstStyle/>
          <a:p>
            <a:pPr algn="ctr"/>
            <a:r>
              <a:rPr lang="en-US" sz="4800" b="1" dirty="0"/>
              <a:t>Give of Your First Fruits</a:t>
            </a:r>
            <a:endParaRPr lang="en-US" sz="4800" dirty="0"/>
          </a:p>
        </p:txBody>
      </p:sp>
    </p:spTree>
    <p:extLst>
      <p:ext uri="{BB962C8B-B14F-4D97-AF65-F5344CB8AC3E}">
        <p14:creationId xmlns:p14="http://schemas.microsoft.com/office/powerpoint/2010/main" val="204321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Giving God our best, the first of what we earn, produce</a:t>
            </a:r>
          </a:p>
          <a:p>
            <a:r>
              <a:rPr lang="en-US" dirty="0"/>
              <a:t>All I am, own, and produce rightfully belongs to God</a:t>
            </a:r>
          </a:p>
          <a:p>
            <a:r>
              <a:rPr lang="en-US" dirty="0"/>
              <a:t>God tests our hearts in this to see if we will trust Him </a:t>
            </a:r>
          </a:p>
          <a:p>
            <a:r>
              <a:rPr lang="en-US" dirty="0"/>
              <a:t>Nehemiah communicates that if we will… God will</a:t>
            </a:r>
          </a:p>
        </p:txBody>
      </p:sp>
      <p:sp>
        <p:nvSpPr>
          <p:cNvPr id="3" name="Title 2"/>
          <p:cNvSpPr>
            <a:spLocks noGrp="1"/>
          </p:cNvSpPr>
          <p:nvPr>
            <p:ph type="title"/>
          </p:nvPr>
        </p:nvSpPr>
        <p:spPr/>
        <p:txBody>
          <a:bodyPr>
            <a:noAutofit/>
          </a:bodyPr>
          <a:lstStyle/>
          <a:p>
            <a:pPr algn="ctr"/>
            <a:r>
              <a:rPr lang="en-US" sz="4800" b="1" dirty="0"/>
              <a:t>Giving is a Privilege</a:t>
            </a:r>
            <a:endParaRPr lang="en-US" sz="4800" dirty="0"/>
          </a:p>
        </p:txBody>
      </p:sp>
    </p:spTree>
    <p:extLst>
      <p:ext uri="{BB962C8B-B14F-4D97-AF65-F5344CB8AC3E}">
        <p14:creationId xmlns:p14="http://schemas.microsoft.com/office/powerpoint/2010/main" val="204321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2.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A6A27F-3C5D-4FBA-9D24-506479B57DAA}">
  <ds:schemaRefs>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http://schemas.microsoft.com/office/2006/metadata/properties"/>
    <ds:schemaRef ds:uri="http://schemas.microsoft.com/office/infopath/2007/PartnerControls"/>
    <ds:schemaRef ds:uri="4873beb7-5857-4685-be1f-d57550cc96c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909</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Contemporary_blue_design_template</vt:lpstr>
      <vt:lpstr>Giving In Obedience</vt:lpstr>
      <vt:lpstr>Nehemiah 10:28-39</vt:lpstr>
      <vt:lpstr>Nehemiah 10:28-39</vt:lpstr>
      <vt:lpstr>Nehemiah 10:28-39</vt:lpstr>
      <vt:lpstr>Introduction</vt:lpstr>
      <vt:lpstr>Give to the House of God</vt:lpstr>
      <vt:lpstr>Giving is an Indicator  of our Faith</vt:lpstr>
      <vt:lpstr>Give of Your First Fruits</vt:lpstr>
      <vt:lpstr>Giving is a Privilege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2019-10-12T18:48:47Z</dcterms:created>
  <dcterms:modified xsi:type="dcterms:W3CDTF">2020-02-01T23:49:56Z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