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6"/>
  </p:notesMasterIdLst>
  <p:handoutMasterIdLst>
    <p:handoutMasterId r:id="rId17"/>
  </p:handoutMasterIdLst>
  <p:sldIdLst>
    <p:sldId id="256" r:id="rId5"/>
    <p:sldId id="257" r:id="rId6"/>
    <p:sldId id="268" r:id="rId7"/>
    <p:sldId id="269" r:id="rId8"/>
    <p:sldId id="261" r:id="rId9"/>
    <p:sldId id="265" r:id="rId10"/>
    <p:sldId id="275" r:id="rId11"/>
    <p:sldId id="276" r:id="rId12"/>
    <p:sldId id="277" r:id="rId13"/>
    <p:sldId id="278" r:id="rId14"/>
    <p:sldId id="274"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p:restoredTop sz="86410"/>
  </p:normalViewPr>
  <p:slideViewPr>
    <p:cSldViewPr>
      <p:cViewPr varScale="1">
        <p:scale>
          <a:sx n="91" d="100"/>
          <a:sy n="91" d="100"/>
        </p:scale>
        <p:origin x="418" y="6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24" name="Rectangle 24"/>
          <p:cNvSpPr>
            <a:spLocks noGrp="1"/>
          </p:cNvSpPr>
          <p:nvPr>
            <p:ph type="dt" sz="quarter" idx="1"/>
          </p:nvPr>
        </p:nvSpPr>
        <p:spPr>
          <a:xfrm>
            <a:off x="4023092" y="0"/>
            <a:ext cx="3077739" cy="469424"/>
          </a:xfrm>
          <a:prstGeom prst="rect">
            <a:avLst/>
          </a:prstGeom>
        </p:spPr>
        <p:txBody>
          <a:bodyPr lIns="94229" tIns="47114" rIns="94229" bIns="47114"/>
          <a:lstStyle/>
          <a:p>
            <a:fld id="{A849C5AD-4428-4E9C-9C84-11B72C9365FB}" type="datetimeFigureOut">
              <a:rPr lang="en-US" smtClean="0"/>
              <a:pPr/>
              <a:t>1/26/2020</a:t>
            </a:fld>
            <a:endParaRPr lang="en-US"/>
          </a:p>
        </p:txBody>
      </p:sp>
      <p:sp>
        <p:nvSpPr>
          <p:cNvPr id="30" name="Rectangle 30"/>
          <p:cNvSpPr>
            <a:spLocks noGrp="1"/>
          </p:cNvSpPr>
          <p:nvPr>
            <p:ph type="ftr" sz="quarter" idx="2"/>
          </p:nvPr>
        </p:nvSpPr>
        <p:spPr>
          <a:xfrm>
            <a:off x="0" y="8917422"/>
            <a:ext cx="3077739" cy="469424"/>
          </a:xfrm>
          <a:prstGeom prst="rect">
            <a:avLst/>
          </a:prstGeom>
        </p:spPr>
        <p:txBody>
          <a:bodyPr lIns="94229" tIns="47114" rIns="94229" bIns="47114"/>
          <a:lstStyle/>
          <a:p>
            <a:endParaRPr lang="en-US"/>
          </a:p>
        </p:txBody>
      </p:sp>
      <p:sp>
        <p:nvSpPr>
          <p:cNvPr id="18" name="Rectangle 18"/>
          <p:cNvSpPr>
            <a:spLocks noGrp="1"/>
          </p:cNvSpPr>
          <p:nvPr>
            <p:ph type="sldNum" sz="quarter" idx="3"/>
          </p:nvPr>
        </p:nvSpPr>
        <p:spPr>
          <a:xfrm>
            <a:off x="4023092" y="8917422"/>
            <a:ext cx="3077739" cy="469424"/>
          </a:xfrm>
          <a:prstGeom prst="rect">
            <a:avLst/>
          </a:prstGeom>
        </p:spPr>
        <p:txBody>
          <a:bodyPr lIns="94229" tIns="47114" rIns="94229" bIns="47114"/>
          <a:lstStyle/>
          <a:p>
            <a:fld id="{8C596567-A38F-4CEF-B37F-9B9D120D62CE}" type="slidenum">
              <a:rPr lang="en-US" smtClean="0"/>
              <a:pPr/>
              <a:t>‹#›</a:t>
            </a:fld>
            <a:endParaRPr lang="en-US"/>
          </a:p>
        </p:txBody>
      </p:sp>
    </p:spTree>
    <p:extLst>
      <p:ext uri="{BB962C8B-B14F-4D97-AF65-F5344CB8AC3E}">
        <p14:creationId xmlns:p14="http://schemas.microsoft.com/office/powerpoint/2010/main" val="3982738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15" name="Rectangle 15"/>
          <p:cNvSpPr>
            <a:spLocks noGrp="1"/>
          </p:cNvSpPr>
          <p:nvPr>
            <p:ph type="dt" idx="1"/>
          </p:nvPr>
        </p:nvSpPr>
        <p:spPr>
          <a:xfrm>
            <a:off x="4023092" y="0"/>
            <a:ext cx="3077739" cy="469424"/>
          </a:xfrm>
          <a:prstGeom prst="rect">
            <a:avLst/>
          </a:prstGeom>
        </p:spPr>
        <p:txBody>
          <a:bodyPr lIns="94229" tIns="47114" rIns="94229" bIns="47114"/>
          <a:lstStyle/>
          <a:p>
            <a:fld id="{D7547E60-4BE7-4E4E-9AAA-5EE35AEC995C}" type="datetimeFigureOut">
              <a:rPr lang="en-US" smtClean="0"/>
              <a:pPr/>
              <a:t>1/26/2020</a:t>
            </a:fld>
            <a:endParaRPr lang="en-US"/>
          </a:p>
        </p:txBody>
      </p:sp>
      <p:sp>
        <p:nvSpPr>
          <p:cNvPr id="23" name="Rectangle 2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lIns="94229" tIns="47114" rIns="94229" bIns="47114" anchor="ctr"/>
          <a:lstStyle/>
          <a:p>
            <a:endParaRPr lang="en-US"/>
          </a:p>
        </p:txBody>
      </p:sp>
      <p:sp>
        <p:nvSpPr>
          <p:cNvPr id="5" name="Rectangle 5"/>
          <p:cNvSpPr>
            <a:spLocks noGrp="1"/>
          </p:cNvSpPr>
          <p:nvPr>
            <p:ph type="body" sz="quarter" idx="3"/>
          </p:nvPr>
        </p:nvSpPr>
        <p:spPr>
          <a:xfrm>
            <a:off x="710248" y="4459526"/>
            <a:ext cx="5681980" cy="4224814"/>
          </a:xfrm>
          <a:prstGeom prst="rect">
            <a:avLst/>
          </a:prstGeom>
        </p:spPr>
        <p:txBody>
          <a:bodyPr lIns="94229" tIns="47114" rIns="94229" bIns="47114"/>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917422"/>
            <a:ext cx="3077739" cy="469424"/>
          </a:xfrm>
          <a:prstGeom prst="rect">
            <a:avLst/>
          </a:prstGeom>
        </p:spPr>
        <p:txBody>
          <a:bodyPr lIns="94229" tIns="47114" rIns="94229" bIns="47114"/>
          <a:lstStyle/>
          <a:p>
            <a:endParaRPr lang="en-US"/>
          </a:p>
        </p:txBody>
      </p:sp>
      <p:sp>
        <p:nvSpPr>
          <p:cNvPr id="28" name="Rectangle 28"/>
          <p:cNvSpPr>
            <a:spLocks noGrp="1"/>
          </p:cNvSpPr>
          <p:nvPr>
            <p:ph type="sldNum" sz="quarter" idx="5"/>
          </p:nvPr>
        </p:nvSpPr>
        <p:spPr>
          <a:xfrm>
            <a:off x="4023092" y="8917422"/>
            <a:ext cx="3077739" cy="469424"/>
          </a:xfrm>
          <a:prstGeom prst="rect">
            <a:avLst/>
          </a:prstGeom>
        </p:spPr>
        <p:txBody>
          <a:bodyPr lIns="94229" tIns="47114" rIns="94229" bIns="47114"/>
          <a:lstStyle/>
          <a:p>
            <a:fld id="{CA077768-21C8-4125-A345-258E48D2EED0}" type="slidenum">
              <a:rPr lang="en-US" smtClean="0"/>
              <a:pPr/>
              <a:t>‹#›</a:t>
            </a:fld>
            <a:endParaRPr lang="en-US"/>
          </a:p>
        </p:txBody>
      </p:sp>
    </p:spTree>
    <p:extLst>
      <p:ext uri="{BB962C8B-B14F-4D97-AF65-F5344CB8AC3E}">
        <p14:creationId xmlns:p14="http://schemas.microsoft.com/office/powerpoint/2010/main" val="49759452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1/26/2020</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1/26/2020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1/26/2020</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1/26/2020</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1/26/2020</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1/26/2020</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1/26/2020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1/26/2020</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4600" y="3886200"/>
            <a:ext cx="6194066" cy="925223"/>
          </a:xfrm>
        </p:spPr>
        <p:txBody>
          <a:bodyPr/>
          <a:lstStyle/>
          <a:p>
            <a:r>
              <a:rPr lang="en-US" b="1" dirty="0">
                <a:latin typeface="Calibri" panose="020F0502020204030204" pitchFamily="34" charset="0"/>
                <a:cs typeface="Calibri" panose="020F0502020204030204" pitchFamily="34" charset="0"/>
              </a:rPr>
              <a:t>January 26, 2020</a:t>
            </a:r>
          </a:p>
        </p:txBody>
      </p:sp>
      <p:sp>
        <p:nvSpPr>
          <p:cNvPr id="3" name="Title 2"/>
          <p:cNvSpPr>
            <a:spLocks noGrp="1"/>
          </p:cNvSpPr>
          <p:nvPr>
            <p:ph type="ctrTitle"/>
          </p:nvPr>
        </p:nvSpPr>
        <p:spPr>
          <a:xfrm>
            <a:off x="1143000" y="2209800"/>
            <a:ext cx="7577814" cy="1470025"/>
          </a:xfrm>
        </p:spPr>
        <p:txBody>
          <a:bodyPr/>
          <a:lstStyle/>
          <a:p>
            <a:r>
              <a:rPr lang="en-US" b="1" dirty="0"/>
              <a:t>Living In Obedience</a:t>
            </a:r>
          </a:p>
        </p:txBody>
      </p:sp>
    </p:spTree>
    <p:extLst>
      <p:ext uri="{BB962C8B-B14F-4D97-AF65-F5344CB8AC3E}">
        <p14:creationId xmlns:p14="http://schemas.microsoft.com/office/powerpoint/2010/main" val="38902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Giving our $ to the service of the house of God</a:t>
            </a:r>
          </a:p>
          <a:p>
            <a:r>
              <a:rPr lang="en-US" dirty="0"/>
              <a:t>Speaks to practice of regular tithing and giving</a:t>
            </a:r>
          </a:p>
          <a:p>
            <a:r>
              <a:rPr lang="en-US" dirty="0"/>
              <a:t>Giving first fruits of crops, first born of cattle, grain, 	wine, olive oil</a:t>
            </a:r>
          </a:p>
          <a:p>
            <a:r>
              <a:rPr lang="en-US" dirty="0"/>
              <a:t>Tithing is not about the duty of giving</a:t>
            </a:r>
          </a:p>
          <a:p>
            <a:r>
              <a:rPr lang="en-US" dirty="0"/>
              <a:t>Giving God our best, the first of what we earn</a:t>
            </a:r>
          </a:p>
          <a:p>
            <a:r>
              <a:rPr lang="en-US" dirty="0"/>
              <a:t>Giving is very important!</a:t>
            </a:r>
          </a:p>
        </p:txBody>
      </p:sp>
      <p:sp>
        <p:nvSpPr>
          <p:cNvPr id="3" name="Title 2"/>
          <p:cNvSpPr>
            <a:spLocks noGrp="1"/>
          </p:cNvSpPr>
          <p:nvPr>
            <p:ph type="title"/>
          </p:nvPr>
        </p:nvSpPr>
        <p:spPr/>
        <p:txBody>
          <a:bodyPr>
            <a:noAutofit/>
          </a:bodyPr>
          <a:lstStyle/>
          <a:p>
            <a:pPr algn="ctr"/>
            <a:r>
              <a:rPr lang="en-US" sz="4800" b="1" dirty="0"/>
              <a:t>Giving in Obedience to God</a:t>
            </a:r>
            <a:endParaRPr lang="en-US" sz="4800" dirty="0"/>
          </a:p>
        </p:txBody>
      </p:sp>
    </p:spTree>
    <p:extLst>
      <p:ext uri="{BB962C8B-B14F-4D97-AF65-F5344CB8AC3E}">
        <p14:creationId xmlns:p14="http://schemas.microsoft.com/office/powerpoint/2010/main" val="204321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Principles of Obedience in book of Nehemiah</a:t>
            </a:r>
          </a:p>
          <a:p>
            <a:r>
              <a:rPr lang="en-US" dirty="0"/>
              <a:t>Accountability, Consecration, Rest, Generosity, Giving</a:t>
            </a:r>
          </a:p>
          <a:p>
            <a:r>
              <a:rPr lang="en-US" dirty="0"/>
              <a:t>Which of these has God been speaking to you about?</a:t>
            </a:r>
          </a:p>
        </p:txBody>
      </p:sp>
      <p:sp>
        <p:nvSpPr>
          <p:cNvPr id="3" name="Title 2"/>
          <p:cNvSpPr>
            <a:spLocks noGrp="1"/>
          </p:cNvSpPr>
          <p:nvPr>
            <p:ph type="title"/>
          </p:nvPr>
        </p:nvSpPr>
        <p:spPr/>
        <p:txBody>
          <a:bodyPr>
            <a:normAutofit/>
          </a:bodyPr>
          <a:lstStyle/>
          <a:p>
            <a:pPr algn="ctr"/>
            <a:r>
              <a:rPr lang="en-US" sz="4800" b="1" dirty="0"/>
              <a:t>Conclusion</a:t>
            </a:r>
            <a:endParaRPr lang="en-US" sz="4800" dirty="0"/>
          </a:p>
        </p:txBody>
      </p:sp>
    </p:spTree>
    <p:extLst>
      <p:ext uri="{BB962C8B-B14F-4D97-AF65-F5344CB8AC3E}">
        <p14:creationId xmlns:p14="http://schemas.microsoft.com/office/powerpoint/2010/main" val="3440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The rest of the people—priests, Levites, gatekeepers, musicians, temple servants and all who separated themselves from the neighboring peoples for the sake of the Law of God, together with their wives and all their sons and daughters who are able to understand— 29 all these now join their fellow Israelites the nobles, and bind themselves with a curse and an oath to follow the Law of God given through Moses the servant of God and to obey carefully all the commands, regulations and decrees of the Lord our Lord. 30 “We promise not to give our daughters in marriage to the peoples around us or take their daughters for our sons. 31 “When the neighboring peoples bring merchandise or grain to sell on the Sabbath, we will not buy from them on the Sabbath or on any holy day. Every seventh year we will forgo working the land and will cancel all debts. 32 “We assume the responsibility for carrying out the commands to give a third of a shekel each year for the service of the house of our God: 33 for the bread set out on the table; for the regular grain offerings and burnt offerings; for the offerings on the Sabbaths, </a:t>
            </a:r>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10:28-39</a:t>
            </a:r>
          </a:p>
        </p:txBody>
      </p:sp>
    </p:spTree>
    <p:extLst>
      <p:ext uri="{BB962C8B-B14F-4D97-AF65-F5344CB8AC3E}">
        <p14:creationId xmlns:p14="http://schemas.microsoft.com/office/powerpoint/2010/main" val="67298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at the New Moon feasts and at the appointed festivals; for the holy offerings; for sin offerings to make atonement for Israel; and for all the duties of the house of our God. 34 “We -the priests, the Levites and the people—have cast lots to determine when each of our families is to bring to the house of our God at set times each year a contribution of wood to burn on the altar of the Lord our God, as it is written in the Law. 35 “We also assume responsibility for bringing to the house of the Lord each year the </a:t>
            </a:r>
            <a:r>
              <a:rPr lang="en-US" sz="2000" dirty="0" err="1"/>
              <a:t>firstfruits</a:t>
            </a:r>
            <a:r>
              <a:rPr lang="en-US" sz="2000" dirty="0"/>
              <a:t> of our crops and of every fruit tree. 36 “As it is also written in the Law, we will bring the firstborn of our sons and of our cattle, of our herds and of our flocks to the house of our God, to the priests ministering there. 37 “Moreover, we will bring to the storerooms of the house of our God, to the priests, the first of our ground meal, of our grain offerings, of the fruit of all our trees and of our new wine and olive oil. And we will bring a tithe of our crops to the Levites, for it is the Levites who collect the tithes in all the towns where we work. 38 A priest descended from Aaron is to accompany the Levites when they</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10:28-39</a:t>
            </a:r>
          </a:p>
        </p:txBody>
      </p:sp>
    </p:spTree>
    <p:extLst>
      <p:ext uri="{BB962C8B-B14F-4D97-AF65-F5344CB8AC3E}">
        <p14:creationId xmlns:p14="http://schemas.microsoft.com/office/powerpoint/2010/main" val="350612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receive the tithes, and the Levites are to bring a tenth of the tithes up to the house of our God, to the storerooms of the treasury. 39 The people of Israel, including the Levites, are to bring their contributions of grain, new wine and olive oil to the storerooms, where the articles for the sanctuary and for the ministering priests, the gatekeepers and the musicians are also kept. “We will not neglect the house of our God.”</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10:28-39</a:t>
            </a:r>
          </a:p>
        </p:txBody>
      </p:sp>
    </p:spTree>
    <p:extLst>
      <p:ext uri="{BB962C8B-B14F-4D97-AF65-F5344CB8AC3E}">
        <p14:creationId xmlns:p14="http://schemas.microsoft.com/office/powerpoint/2010/main" val="134015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Walked through cycle of celebration and repentance</a:t>
            </a:r>
          </a:p>
          <a:p>
            <a:r>
              <a:rPr lang="en-US" dirty="0"/>
              <a:t>Good cycle of response to God’s word/Spirit</a:t>
            </a:r>
          </a:p>
          <a:p>
            <a:r>
              <a:rPr lang="en-US" dirty="0"/>
              <a:t>Sign an agreement to honor God’s word among them</a:t>
            </a:r>
          </a:p>
          <a:p>
            <a:r>
              <a:rPr lang="en-US" dirty="0"/>
              <a:t>Let’s take a look at important areas of this document</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Introduction</a:t>
            </a:r>
          </a:p>
        </p:txBody>
      </p:sp>
    </p:spTree>
    <p:extLst>
      <p:ext uri="{BB962C8B-B14F-4D97-AF65-F5344CB8AC3E}">
        <p14:creationId xmlns:p14="http://schemas.microsoft.com/office/powerpoint/2010/main" val="11589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randombar(horizontal)">
                                      <p:cBhvr>
                                        <p:cTn id="3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Agreeing to obey, be held accountable for promises</a:t>
            </a:r>
          </a:p>
          <a:p>
            <a:r>
              <a:rPr lang="en-US" dirty="0"/>
              <a:t>Systematic approach to going after God’s will</a:t>
            </a:r>
          </a:p>
          <a:p>
            <a:r>
              <a:rPr lang="en-US" dirty="0"/>
              <a:t>Obeying carefully </a:t>
            </a:r>
            <a:r>
              <a:rPr lang="en-US" b="1" dirty="0"/>
              <a:t>ALL</a:t>
            </a:r>
            <a:r>
              <a:rPr lang="en-US" dirty="0"/>
              <a:t> of God’s word</a:t>
            </a:r>
          </a:p>
          <a:p>
            <a:r>
              <a:rPr lang="en-US" dirty="0"/>
              <a:t>Have to know it to obey it</a:t>
            </a:r>
          </a:p>
          <a:p>
            <a:r>
              <a:rPr lang="en-US" dirty="0"/>
              <a:t>Commitment to His word is very important!</a:t>
            </a:r>
          </a:p>
        </p:txBody>
      </p:sp>
      <p:sp>
        <p:nvSpPr>
          <p:cNvPr id="3" name="Title 2"/>
          <p:cNvSpPr>
            <a:spLocks noGrp="1"/>
          </p:cNvSpPr>
          <p:nvPr>
            <p:ph type="title"/>
          </p:nvPr>
        </p:nvSpPr>
        <p:spPr/>
        <p:txBody>
          <a:bodyPr>
            <a:noAutofit/>
          </a:bodyPr>
          <a:lstStyle/>
          <a:p>
            <a:pPr algn="ctr"/>
            <a:r>
              <a:rPr lang="en-US" sz="4800" b="1" dirty="0"/>
              <a:t>Accountability to God’s Word</a:t>
            </a:r>
            <a:endParaRPr lang="en-US" sz="4800" dirty="0"/>
          </a:p>
        </p:txBody>
      </p:sp>
    </p:spTree>
    <p:extLst>
      <p:ext uri="{BB962C8B-B14F-4D97-AF65-F5344CB8AC3E}">
        <p14:creationId xmlns:p14="http://schemas.microsoft.com/office/powerpoint/2010/main" val="16684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Be separate from neighboring people around them</a:t>
            </a:r>
          </a:p>
          <a:p>
            <a:r>
              <a:rPr lang="en-US" dirty="0"/>
              <a:t>Consecration to the Lord and His purposes</a:t>
            </a:r>
          </a:p>
          <a:p>
            <a:r>
              <a:rPr lang="en-US" dirty="0"/>
              <a:t>“I’m not going to live like the world lives”</a:t>
            </a:r>
          </a:p>
          <a:p>
            <a:r>
              <a:rPr lang="en-US" dirty="0"/>
              <a:t>Need the Holy Spirit to guide us into set apart living</a:t>
            </a:r>
          </a:p>
          <a:p>
            <a:r>
              <a:rPr lang="en-US" dirty="0"/>
              <a:t>He has a better way, a better plan</a:t>
            </a:r>
          </a:p>
          <a:p>
            <a:r>
              <a:rPr lang="en-US" dirty="0"/>
              <a:t>Avoiding sexual immorality, impurity &amp; greed </a:t>
            </a:r>
          </a:p>
          <a:p>
            <a:r>
              <a:rPr lang="en-US" dirty="0"/>
              <a:t>Clear indicators of separated living </a:t>
            </a:r>
            <a:r>
              <a:rPr lang="en-US" b="1" i="1" dirty="0" err="1"/>
              <a:t>Eph</a:t>
            </a:r>
            <a:r>
              <a:rPr lang="en-US" b="1" i="1" dirty="0"/>
              <a:t> 5:3</a:t>
            </a:r>
            <a:endParaRPr lang="en-US" dirty="0"/>
          </a:p>
          <a:p>
            <a:r>
              <a:rPr lang="en-US" dirty="0"/>
              <a:t>Live as people of light, not darkness </a:t>
            </a:r>
            <a:r>
              <a:rPr lang="en-US" b="1" i="1" dirty="0" err="1"/>
              <a:t>Eph</a:t>
            </a:r>
            <a:r>
              <a:rPr lang="en-US" b="1" i="1" dirty="0"/>
              <a:t> 5:8</a:t>
            </a:r>
            <a:endParaRPr lang="en-US" dirty="0"/>
          </a:p>
          <a:p>
            <a:r>
              <a:rPr lang="en-US" dirty="0"/>
              <a:t>Bad company corrupts good character </a:t>
            </a:r>
            <a:r>
              <a:rPr lang="en-US" b="1" i="1" dirty="0"/>
              <a:t>1 </a:t>
            </a:r>
            <a:r>
              <a:rPr lang="en-US" b="1" i="1" dirty="0" err="1"/>
              <a:t>Cor</a:t>
            </a:r>
            <a:r>
              <a:rPr lang="en-US" b="1" i="1" dirty="0"/>
              <a:t> 15:33</a:t>
            </a:r>
            <a:endParaRPr lang="en-US" dirty="0"/>
          </a:p>
          <a:p>
            <a:r>
              <a:rPr lang="en-US" dirty="0"/>
              <a:t>Holiness (set apart living) is very important!</a:t>
            </a:r>
          </a:p>
        </p:txBody>
      </p:sp>
      <p:sp>
        <p:nvSpPr>
          <p:cNvPr id="3" name="Title 2"/>
          <p:cNvSpPr>
            <a:spLocks noGrp="1"/>
          </p:cNvSpPr>
          <p:nvPr>
            <p:ph type="title"/>
          </p:nvPr>
        </p:nvSpPr>
        <p:spPr/>
        <p:txBody>
          <a:bodyPr>
            <a:noAutofit/>
          </a:bodyPr>
          <a:lstStyle/>
          <a:p>
            <a:pPr algn="ctr"/>
            <a:r>
              <a:rPr lang="en-US" sz="4800" b="1" dirty="0"/>
              <a:t>Consecrated Living</a:t>
            </a:r>
            <a:endParaRPr lang="en-US" sz="4800" dirty="0"/>
          </a:p>
        </p:txBody>
      </p:sp>
    </p:spTree>
    <p:extLst>
      <p:ext uri="{BB962C8B-B14F-4D97-AF65-F5344CB8AC3E}">
        <p14:creationId xmlns:p14="http://schemas.microsoft.com/office/powerpoint/2010/main" val="18371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barn(inVertical)">
                                      <p:cBhvr>
                                        <p:cTn id="50" dur="500"/>
                                        <p:tgtEl>
                                          <p:spTgt spid="2">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barn(inVertical)">
                                      <p:cBhvr>
                                        <p:cTn id="55" dur="500"/>
                                        <p:tgtEl>
                                          <p:spTgt spid="2">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2">
                                            <p:txEl>
                                              <p:pRg st="9" end="9"/>
                                            </p:txEl>
                                          </p:spTgt>
                                        </p:tgtEl>
                                        <p:attrNameLst>
                                          <p:attrName>style.visibility</p:attrName>
                                        </p:attrNameLst>
                                      </p:cBhvr>
                                      <p:to>
                                        <p:strVal val="visible"/>
                                      </p:to>
                                    </p:set>
                                    <p:animEffect transition="in" filter="barn(inVertical)">
                                      <p:cBhvr>
                                        <p:cTn id="6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Won’t sell merchandise on the Sabbath</a:t>
            </a:r>
          </a:p>
          <a:p>
            <a:r>
              <a:rPr lang="en-US" dirty="0"/>
              <a:t>One day every week to set apart for Him</a:t>
            </a:r>
          </a:p>
          <a:p>
            <a:r>
              <a:rPr lang="en-US" dirty="0"/>
              <a:t>Worship, to rest, to put God and family first</a:t>
            </a:r>
          </a:p>
          <a:p>
            <a:r>
              <a:rPr lang="en-US" dirty="0"/>
              <a:t>We should have a Sabbath day every week</a:t>
            </a:r>
          </a:p>
          <a:p>
            <a:r>
              <a:rPr lang="en-US" dirty="0"/>
              <a:t>Rest is very important!</a:t>
            </a:r>
          </a:p>
        </p:txBody>
      </p:sp>
      <p:sp>
        <p:nvSpPr>
          <p:cNvPr id="3" name="Title 2"/>
          <p:cNvSpPr>
            <a:spLocks noGrp="1"/>
          </p:cNvSpPr>
          <p:nvPr>
            <p:ph type="title"/>
          </p:nvPr>
        </p:nvSpPr>
        <p:spPr/>
        <p:txBody>
          <a:bodyPr>
            <a:noAutofit/>
          </a:bodyPr>
          <a:lstStyle/>
          <a:p>
            <a:pPr algn="ctr"/>
            <a:r>
              <a:rPr lang="en-US" sz="4800" b="1" dirty="0"/>
              <a:t>Principle of Rest</a:t>
            </a:r>
            <a:endParaRPr lang="en-US" sz="4800" dirty="0"/>
          </a:p>
        </p:txBody>
      </p:sp>
    </p:spTree>
    <p:extLst>
      <p:ext uri="{BB962C8B-B14F-4D97-AF65-F5344CB8AC3E}">
        <p14:creationId xmlns:p14="http://schemas.microsoft.com/office/powerpoint/2010/main" val="18371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Giving land a break from sowing and harvest</a:t>
            </a:r>
          </a:p>
          <a:p>
            <a:r>
              <a:rPr lang="en-US" dirty="0"/>
              <a:t>Forgiving debts of those who owe you</a:t>
            </a:r>
          </a:p>
          <a:p>
            <a:r>
              <a:rPr lang="en-US" dirty="0"/>
              <a:t>Safeguard God’s people from greed</a:t>
            </a:r>
          </a:p>
          <a:p>
            <a:r>
              <a:rPr lang="en-US" dirty="0"/>
              <a:t>Distracted by pursuit of financial gain and it’s trappings</a:t>
            </a:r>
          </a:p>
          <a:p>
            <a:r>
              <a:rPr lang="en-US" dirty="0"/>
              <a:t>Greedy person is an idolater, living for things of world		 </a:t>
            </a:r>
            <a:r>
              <a:rPr lang="en-US" b="1" i="1" dirty="0" err="1"/>
              <a:t>Eph</a:t>
            </a:r>
            <a:r>
              <a:rPr lang="en-US" b="1" i="1" dirty="0"/>
              <a:t> 5:5</a:t>
            </a:r>
            <a:endParaRPr lang="en-US" dirty="0"/>
          </a:p>
          <a:p>
            <a:r>
              <a:rPr lang="en-US" dirty="0"/>
              <a:t>Best way to combat greed is live as a generous believer</a:t>
            </a:r>
          </a:p>
          <a:p>
            <a:r>
              <a:rPr lang="en-US" dirty="0"/>
              <a:t>Guarding against greed is very important!</a:t>
            </a:r>
          </a:p>
        </p:txBody>
      </p:sp>
      <p:sp>
        <p:nvSpPr>
          <p:cNvPr id="3" name="Title 2"/>
          <p:cNvSpPr>
            <a:spLocks noGrp="1"/>
          </p:cNvSpPr>
          <p:nvPr>
            <p:ph type="title"/>
          </p:nvPr>
        </p:nvSpPr>
        <p:spPr/>
        <p:txBody>
          <a:bodyPr>
            <a:noAutofit/>
          </a:bodyPr>
          <a:lstStyle/>
          <a:p>
            <a:pPr algn="ctr"/>
            <a:r>
              <a:rPr lang="en-US" sz="4800" b="1" dirty="0"/>
              <a:t>Overcoming Greed</a:t>
            </a:r>
            <a:endParaRPr lang="en-US" sz="4800" dirty="0"/>
          </a:p>
        </p:txBody>
      </p:sp>
    </p:spTree>
    <p:extLst>
      <p:ext uri="{BB962C8B-B14F-4D97-AF65-F5344CB8AC3E}">
        <p14:creationId xmlns:p14="http://schemas.microsoft.com/office/powerpoint/2010/main" val="204321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DA6A27F-3C5D-4FBA-9D24-506479B57DAA}">
  <ds:schemaRefs>
    <ds:schemaRef ds:uri="http://purl.org/dc/dcmitype/"/>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purl.org/dc/terms/"/>
    <ds:schemaRef ds:uri="http://schemas.microsoft.com/office/infopath/2007/PartnerControls"/>
    <ds:schemaRef ds:uri="4873beb7-5857-4685-be1f-d57550cc96cc"/>
    <ds:schemaRef ds:uri="http://www.w3.org/XML/1998/namespace"/>
  </ds:schemaRefs>
</ds:datastoreItem>
</file>

<file path=customXml/itemProps2.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B57212-D278-4F09-9602-9B26806117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955</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Corbel</vt:lpstr>
      <vt:lpstr>Contemporary_blue_design_template</vt:lpstr>
      <vt:lpstr>Living In Obedience</vt:lpstr>
      <vt:lpstr>Nehemiah 10:28-39</vt:lpstr>
      <vt:lpstr>Nehemiah 10:28-39</vt:lpstr>
      <vt:lpstr>Nehemiah 10:28-39</vt:lpstr>
      <vt:lpstr>Introduction</vt:lpstr>
      <vt:lpstr>Accountability to God’s Word</vt:lpstr>
      <vt:lpstr>Consecrated Living</vt:lpstr>
      <vt:lpstr>Principle of Rest</vt:lpstr>
      <vt:lpstr>Overcoming Greed</vt:lpstr>
      <vt:lpstr>Giving in Obedience to God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2019-10-12T18:48:47Z</dcterms:created>
  <dcterms:modified xsi:type="dcterms:W3CDTF">2020-01-26T14:30:45Z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